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7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Lst>
  <p:sldSz cx="9144000" cy="5143500" type="screen16x9"/>
  <p:notesSz cx="6858000" cy="9144000"/>
  <p:embeddedFontLst>
    <p:embeddedFont>
      <p:font typeface="Merriweather" panose="00000500000000000000" pitchFamily="2" charset="0"/>
      <p:regular r:id="rId79"/>
      <p:bold r:id="rId80"/>
      <p:italic r:id="rId81"/>
      <p:boldItalic r:id="rId82"/>
    </p:embeddedFont>
    <p:embeddedFont>
      <p:font typeface="Merriweather Black" panose="00000A00000000000000" pitchFamily="2" charset="0"/>
      <p:bold r:id="rId83"/>
      <p:boldItalic r:id="rId84"/>
    </p:embeddedFont>
    <p:embeddedFont>
      <p:font typeface="Merriweather Light" panose="00000400000000000000" pitchFamily="2" charset="0"/>
      <p:regular r:id="rId85"/>
      <p:bold r:id="rId86"/>
      <p:italic r:id="rId87"/>
      <p:boldItalic r:id="rId88"/>
    </p:embeddedFont>
    <p:embeddedFont>
      <p:font typeface="Nunito" pitchFamily="2" charset="0"/>
      <p:regular r:id="rId89"/>
      <p:bold r:id="rId90"/>
      <p:italic r:id="rId91"/>
      <p:boldItalic r:id="rId92"/>
    </p:embeddedFont>
    <p:embeddedFont>
      <p:font typeface="Roboto" panose="02000000000000000000" pitchFamily="2"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F3E88A-298D-43FB-A11B-905A0027C14F}" v="1" dt="2021-11-04T14:10:01.510"/>
  </p1510:revLst>
</p1510:revInfo>
</file>

<file path=ppt/tableStyles.xml><?xml version="1.0" encoding="utf-8"?>
<a:tblStyleLst xmlns:a="http://schemas.openxmlformats.org/drawingml/2006/main" def="{BDAEFE4B-668E-46C3-AC5C-F292864265B7}">
  <a:tblStyle styleId="{BDAEFE4B-668E-46C3-AC5C-F292864265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1.fntdata"/><Relationship Id="rId102"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4.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9.fntdata"/><Relationship Id="rId61" Type="http://schemas.openxmlformats.org/officeDocument/2006/relationships/slide" Target="slides/slide57.xml"/><Relationship Id="rId82" Type="http://schemas.openxmlformats.org/officeDocument/2006/relationships/font" Target="fonts/font4.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5.fntdata"/><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fredi Liparoti" userId="9d933ba6-d561-4b79-8891-29c98070e302" providerId="ADAL" clId="{3CF3E88A-298D-43FB-A11B-905A0027C14F}"/>
    <pc:docChg chg="undo custSel modSld">
      <pc:chgData name="Manfredi Liparoti" userId="9d933ba6-d561-4b79-8891-29c98070e302" providerId="ADAL" clId="{3CF3E88A-298D-43FB-A11B-905A0027C14F}" dt="2021-11-04T14:10:01.508" v="2"/>
      <pc:docMkLst>
        <pc:docMk/>
      </pc:docMkLst>
      <pc:sldChg chg="modSp mod">
        <pc:chgData name="Manfredi Liparoti" userId="9d933ba6-d561-4b79-8891-29c98070e302" providerId="ADAL" clId="{3CF3E88A-298D-43FB-A11B-905A0027C14F}" dt="2021-11-04T14:10:01.508" v="2"/>
        <pc:sldMkLst>
          <pc:docMk/>
          <pc:sldMk cId="0" sldId="282"/>
        </pc:sldMkLst>
        <pc:spChg chg="mod">
          <ac:chgData name="Manfredi Liparoti" userId="9d933ba6-d561-4b79-8891-29c98070e302" providerId="ADAL" clId="{3CF3E88A-298D-43FB-A11B-905A0027C14F}" dt="2021-11-04T14:10:01.508" v="2"/>
          <ac:spMkLst>
            <pc:docMk/>
            <pc:sldMk cId="0" sldId="282"/>
            <ac:spMk id="26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ee53bd21e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ee53bd21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8d0d81d6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f8d0d81d6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f8d0d81d63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f8d0d81d6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f8fd3ec7e8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f8fd3ec7e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f8fd3ec7e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f8fd3ec7e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f8fd3ec7e8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f8fd3ec7e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8fd3ec7e8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8fd3ec7e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f72d8539d6_1_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f72d8539d6_1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f8fd3ec7e8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f8fd3ec7e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f8fd3ec7e8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f8fd3ec7e8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f8d0d81d63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f8d0d81d6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9ddf1acf62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9ddf1acf6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f8d0d81d63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f8d0d81d63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f8fd3ec7e8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f8fd3ec7e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f8fd3ec7e8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f8fd3ec7e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f8fd3ec7e8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f8fd3ec7e8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f8fd3ec7e8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f8fd3ec7e8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f94b87ac2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f94b87ac2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fd3a25508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fd3a2550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f94b87ac2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f94b87ac2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fd3a25508f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fd3a25508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fa04bc1b4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fa04bc1b4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fa04bc1b4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fa04bc1b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f94b87ac25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f94b87ac2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f94b87ac25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f94b87ac2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f94b87ac25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f94b87ac2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f94b87ac25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f94b87ac2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f63c5ee974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f63c5ee97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f94b87ac2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f94b87ac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72d8539d6_1_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72d8539d6_1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f72d8539d6_1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f72d8539d6_1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f72d8539d6_1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f72d8539d6_1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f72d8539d6_1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f72d8539d6_1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f8d0d81d63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f8d0d81d6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f72d8539d6_1_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f72d8539d6_1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f72d8539d6_1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f72d8539d6_1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f72d8539d6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f72d8539d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f72d8539d6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f72d8539d6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f72d8539d6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f72d8539d6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f72d8539d6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f72d8539d6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f72d8539d6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f72d8539d6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f72d8539d6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f72d8539d6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f72d8539d6_1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f72d8539d6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f72d8539d6_1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f72d8539d6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50" b="1">
              <a:solidFill>
                <a:srgbClr val="333333"/>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f8d0d81d63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f8d0d81d6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f72d8539d6_1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f72d8539d6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f72d8539d6_1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f72d8539d6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f72d8539d6_1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f72d8539d6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f72d8539d6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f72d8539d6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f72d8539d6_1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f72d8539d6_1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f72d8539d6_1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f72d8539d6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f72d8539d6_1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f72d8539d6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f72d8539d6_1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f72d8539d6_1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f72d8539d6_1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f72d8539d6_1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72d8539d6_1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72d8539d6_1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f8d0d81d63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f8d0d81d6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f72d8539d6_1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f72d8539d6_1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4292E"/>
              </a:solidFill>
              <a:highlight>
                <a:srgbClr val="FFFFFF"/>
              </a:highlight>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f72d8539d6_1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f72d8539d6_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fa04bc1b44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fa04bc1b4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f63c5ee9f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f63c5ee9f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f63c5ee9fb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f63c5ee9f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f63c5ee9fb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f63c5ee9f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f63c5ee9fb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f63c5ee9f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f63c5ee9fb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f63c5ee9fb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f63c5ee9fb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f63c5ee9f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f63c5ee9fb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f63c5ee9fb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f8d0d81d63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f8d0d81d6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f63c5ee9fb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f63c5ee9fb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f63c5ee9fb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f63c5ee9f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f63c5ee9fb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f63c5ee9fb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f63c5ee9fb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f63c5ee9f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f8d0d81d63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f8d0d81d6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f8d0d81d63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f8d0d81d63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QTqFYLqeXlk"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s://nicolocarpignoli.github.io/webar/warrio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nicolocarpignoli.github.io/webar/warrio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nicolocarpignoli.github.io/webar/vide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hyperlink" Target="https://nicolocarpignoli.github.io/webar/warrio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s://unity.com/unity/features/a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www.ptc.com/en/products/vuforia/vuforia-engine/pricing" TargetMode="External"/><Relationship Id="rId5" Type="http://schemas.openxmlformats.org/officeDocument/2006/relationships/hyperlink" Target="https://library.vuforia.com/getting-started/vuforia-features" TargetMode="External"/><Relationship Id="rId4" Type="http://schemas.openxmlformats.org/officeDocument/2006/relationships/hyperlink" Target="https://developer.vuforia.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24.gif"/><Relationship Id="rId4" Type="http://schemas.openxmlformats.org/officeDocument/2006/relationships/hyperlink" Target="https://artivive.com/pric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lensstudio.snapchat.com/"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8thwall.com/"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hyperlink" Target="https://www.vectary.com/"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github.com/AR-js-org/AR.js"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hyperlink" Target="https://ar-js-org.github.io/AR.js-Docs/"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hyperlink" Target="http://www.youtube.com/watch?v=CUJ9RRpKtvU"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aframe.io/blog/arjs3/"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ar-js-org.github.io/AR.js-Doc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hyperlink" Target="http://www.youtube.com/watch?v=_yubc9MWk3o"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aframe.io/blog/arjs3/"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hyperlink" Target="http://www.youtube.com/watch?v=u9XLJ6fJRz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hyperlink" Target="http://www.youtube.com/watch?v=W9W6Y2n5B8U"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raw.githack.com/AR-js-org/AR.js/master/aframe/build/aframe-ar.js"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s://bit.ly/3cfGTvY" TargetMode="External"/><Relationship Id="rId5" Type="http://schemas.openxmlformats.org/officeDocument/2006/relationships/image" Target="../media/image1.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hyperlink" Target="https://github.com/AR-js-org/studio"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hyperlink" Target="https://modelviewer.dev/"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hyperlink" Target="http://www.youtube.com/watch?v=Ghuowi5Zyt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watch?v=9klHhWxZHoc" TargetMode="External"/><Relationship Id="rId7" Type="http://schemas.openxmlformats.org/officeDocument/2006/relationships/hyperlink" Target="https://jeeliz.com/blog/augmented-reality/"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hyperlink" Target="https://jeeliz.com/" TargetMode="External"/><Relationship Id="rId5" Type="http://schemas.openxmlformats.org/officeDocument/2006/relationships/image" Target="../media/image1.png"/><Relationship Id="rId4" Type="http://schemas.openxmlformats.org/officeDocument/2006/relationships/image" Target="../media/image39.jp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bcbfar.chialab.io/"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hyperlink" Target="https://www.youtube.com/watch?v=w_lDI4ag5aQ"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hyperlink" Target="http://www.youtube.com/watch?v=W9W6Y2n5B8U"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hyperlink" Target="https://bit.ly/3b1aABR"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hyperlink" Target="https://www.ilpost.it/2021/10/13/fobie-realta-aumentata-virtuale/" TargetMode="External"/><Relationship Id="rId4" Type="http://schemas.openxmlformats.org/officeDocument/2006/relationships/hyperlink" Target="https://www.phobys.co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hyperlink" Target="https://vimeo.com/552114845" TargetMode="External"/><Relationship Id="rId4" Type="http://schemas.openxmlformats.org/officeDocument/2006/relationships/hyperlink" Target="https://www.mutiny.org.uk/eleanor/index.html"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chialab.it"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mailto:info@chialab.it" TargetMode="External"/><Relationship Id="rId4" Type="http://schemas.openxmlformats.org/officeDocument/2006/relationships/hyperlink" Target="https://chialab.i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311700" y="445025"/>
            <a:ext cx="8383200" cy="1820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sz="5300">
                <a:latin typeface="Merriweather Black"/>
                <a:ea typeface="Merriweather Black"/>
                <a:cs typeface="Merriweather Black"/>
                <a:sym typeface="Merriweather Black"/>
              </a:rPr>
              <a:t>Realtà Aumentata.</a:t>
            </a:r>
            <a:endParaRPr sz="5300">
              <a:latin typeface="Merriweather Black"/>
              <a:ea typeface="Merriweather Black"/>
              <a:cs typeface="Merriweather Black"/>
              <a:sym typeface="Merriweather Black"/>
            </a:endParaRPr>
          </a:p>
          <a:p>
            <a:pPr marL="0" lvl="0" indent="0" algn="l" rtl="0">
              <a:lnSpc>
                <a:spcPct val="100000"/>
              </a:lnSpc>
              <a:spcBef>
                <a:spcPts val="0"/>
              </a:spcBef>
              <a:spcAft>
                <a:spcPts val="0"/>
              </a:spcAft>
              <a:buNone/>
            </a:pPr>
            <a:endParaRPr sz="1000">
              <a:latin typeface="Merriweather Black"/>
              <a:ea typeface="Merriweather Black"/>
              <a:cs typeface="Merriweather Black"/>
              <a:sym typeface="Merriweather Black"/>
            </a:endParaRPr>
          </a:p>
          <a:p>
            <a:pPr marL="0" lvl="0" indent="0" algn="l" rtl="0">
              <a:lnSpc>
                <a:spcPct val="100000"/>
              </a:lnSpc>
              <a:spcBef>
                <a:spcPts val="0"/>
              </a:spcBef>
              <a:spcAft>
                <a:spcPts val="0"/>
              </a:spcAft>
              <a:buNone/>
            </a:pPr>
            <a:r>
              <a:rPr lang="it" sz="2300">
                <a:latin typeface="Merriweather Black"/>
                <a:ea typeface="Merriweather Black"/>
                <a:cs typeface="Merriweather Black"/>
                <a:sym typeface="Merriweather Black"/>
              </a:rPr>
              <a:t>Conoscere. Progettare. Aumentare.</a:t>
            </a:r>
            <a:endParaRPr sz="2300">
              <a:latin typeface="Merriweather Black"/>
              <a:ea typeface="Merriweather Black"/>
              <a:cs typeface="Merriweather Black"/>
              <a:sym typeface="Merriweather Black"/>
            </a:endParaRPr>
          </a:p>
        </p:txBody>
      </p:sp>
      <p:sp>
        <p:nvSpPr>
          <p:cNvPr id="55" name="Google Shape;55;p13"/>
          <p:cNvSpPr txBox="1"/>
          <p:nvPr/>
        </p:nvSpPr>
        <p:spPr>
          <a:xfrm>
            <a:off x="311700" y="3187700"/>
            <a:ext cx="6126600" cy="447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it" sz="1700" b="1">
                <a:solidFill>
                  <a:schemeClr val="dk2"/>
                </a:solidFill>
                <a:highlight>
                  <a:schemeClr val="lt1"/>
                </a:highlight>
                <a:latin typeface="Merriweather"/>
                <a:ea typeface="Merriweather"/>
                <a:cs typeface="Merriweather"/>
                <a:sym typeface="Merriweather"/>
              </a:rPr>
              <a:t>Nicolò Carpignoli</a:t>
            </a:r>
            <a:endParaRPr sz="1700" b="1">
              <a:solidFill>
                <a:schemeClr val="dk2"/>
              </a:solidFill>
              <a:highlight>
                <a:schemeClr val="lt1"/>
              </a:highlight>
              <a:latin typeface="Merriweather"/>
              <a:ea typeface="Merriweather"/>
              <a:cs typeface="Merriweather"/>
              <a:sym typeface="Merriweather"/>
            </a:endParaRPr>
          </a:p>
          <a:p>
            <a:pPr marL="0" lvl="0" indent="0" algn="l" rtl="0">
              <a:lnSpc>
                <a:spcPct val="150000"/>
              </a:lnSpc>
              <a:spcBef>
                <a:spcPts val="0"/>
              </a:spcBef>
              <a:spcAft>
                <a:spcPts val="0"/>
              </a:spcAft>
              <a:buNone/>
            </a:pPr>
            <a:r>
              <a:rPr lang="it" sz="1700" b="1">
                <a:solidFill>
                  <a:schemeClr val="accent1"/>
                </a:solidFill>
                <a:highlight>
                  <a:schemeClr val="lt1"/>
                </a:highlight>
                <a:latin typeface="Merriweather"/>
                <a:ea typeface="Merriweather"/>
                <a:cs typeface="Merriweather"/>
                <a:sym typeface="Merriweather"/>
              </a:rPr>
              <a:t>Chialab</a:t>
            </a:r>
            <a:endParaRPr sz="1700" b="1">
              <a:solidFill>
                <a:schemeClr val="accent1"/>
              </a:solidFill>
              <a:highlight>
                <a:schemeClr val="lt1"/>
              </a:highlight>
              <a:latin typeface="Merriweather"/>
              <a:ea typeface="Merriweather"/>
              <a:cs typeface="Merriweather"/>
              <a:sym typeface="Merriweather"/>
            </a:endParaRPr>
          </a:p>
          <a:p>
            <a:pPr marL="0" lvl="0" indent="0" algn="l" rtl="0">
              <a:lnSpc>
                <a:spcPct val="150000"/>
              </a:lnSpc>
              <a:spcBef>
                <a:spcPts val="0"/>
              </a:spcBef>
              <a:spcAft>
                <a:spcPts val="0"/>
              </a:spcAft>
              <a:buNone/>
            </a:pPr>
            <a:r>
              <a:rPr lang="it" sz="1700" b="1">
                <a:solidFill>
                  <a:schemeClr val="dk2"/>
                </a:solidFill>
                <a:highlight>
                  <a:schemeClr val="lt1"/>
                </a:highlight>
                <a:latin typeface="Merriweather"/>
                <a:ea typeface="Merriweather"/>
                <a:cs typeface="Merriweather"/>
                <a:sym typeface="Merriweather"/>
              </a:rPr>
              <a:t>Legnago, 04/11/2021</a:t>
            </a:r>
            <a:endParaRPr sz="1700" b="1">
              <a:solidFill>
                <a:schemeClr val="dk2"/>
              </a:solidFill>
              <a:highlight>
                <a:schemeClr val="lt1"/>
              </a:highlight>
              <a:latin typeface="Merriweather"/>
              <a:ea typeface="Merriweather"/>
              <a:cs typeface="Merriweather"/>
              <a:sym typeface="Merriweather"/>
            </a:endParaRPr>
          </a:p>
          <a:p>
            <a:pPr marL="0" lvl="0" indent="0" algn="l" rtl="0">
              <a:lnSpc>
                <a:spcPct val="150000"/>
              </a:lnSpc>
              <a:spcBef>
                <a:spcPts val="0"/>
              </a:spcBef>
              <a:spcAft>
                <a:spcPts val="0"/>
              </a:spcAft>
              <a:buNone/>
            </a:pPr>
            <a:endParaRPr u="sng">
              <a:latin typeface="Merriweather"/>
              <a:ea typeface="Merriweather"/>
              <a:cs typeface="Merriweather"/>
              <a:sym typeface="Merriweather"/>
            </a:endParaRPr>
          </a:p>
          <a:p>
            <a:pPr marL="0" lvl="0" indent="0" algn="l" rtl="0">
              <a:lnSpc>
                <a:spcPct val="150000"/>
              </a:lnSpc>
              <a:spcBef>
                <a:spcPts val="0"/>
              </a:spcBef>
              <a:spcAft>
                <a:spcPts val="0"/>
              </a:spcAft>
              <a:buNone/>
            </a:pPr>
            <a:endParaRPr>
              <a:latin typeface="Merriweather"/>
              <a:ea typeface="Merriweather"/>
              <a:cs typeface="Merriweather"/>
              <a:sym typeface="Merriweather"/>
            </a:endParaRPr>
          </a:p>
        </p:txBody>
      </p:sp>
      <p:pic>
        <p:nvPicPr>
          <p:cNvPr id="56" name="Google Shape;56;p13"/>
          <p:cNvPicPr preferRelativeResize="0"/>
          <p:nvPr/>
        </p:nvPicPr>
        <p:blipFill>
          <a:blip r:embed="rId3">
            <a:alphaModFix/>
          </a:blip>
          <a:stretch>
            <a:fillRect/>
          </a:stretch>
        </p:blipFill>
        <p:spPr>
          <a:xfrm>
            <a:off x="227200" y="4870125"/>
            <a:ext cx="205200" cy="205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Breve storia della Realtà Aumentata</a:t>
            </a:r>
            <a:endParaRPr sz="2800">
              <a:solidFill>
                <a:srgbClr val="000000"/>
              </a:solidFill>
              <a:latin typeface="Merriweather Black"/>
              <a:ea typeface="Merriweather Black"/>
              <a:cs typeface="Merriweather Black"/>
              <a:sym typeface="Merriweather Black"/>
            </a:endParaRPr>
          </a:p>
        </p:txBody>
      </p:sp>
      <p:sp>
        <p:nvSpPr>
          <p:cNvPr id="124" name="Google Shape;124;p22"/>
          <p:cNvSpPr txBox="1"/>
          <p:nvPr/>
        </p:nvSpPr>
        <p:spPr>
          <a:xfrm>
            <a:off x="421325" y="1334600"/>
            <a:ext cx="8234100" cy="3123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000">
              <a:latin typeface="Merriweather"/>
              <a:ea typeface="Merriweather"/>
              <a:cs typeface="Merriweather"/>
              <a:sym typeface="Merriweather"/>
            </a:endParaRPr>
          </a:p>
        </p:txBody>
      </p:sp>
      <p:pic>
        <p:nvPicPr>
          <p:cNvPr id="125" name="Google Shape;125;p22"/>
          <p:cNvPicPr preferRelativeResize="0"/>
          <p:nvPr/>
        </p:nvPicPr>
        <p:blipFill>
          <a:blip r:embed="rId3">
            <a:alphaModFix/>
          </a:blip>
          <a:stretch>
            <a:fillRect/>
          </a:stretch>
        </p:blipFill>
        <p:spPr>
          <a:xfrm>
            <a:off x="227200" y="4870125"/>
            <a:ext cx="205200" cy="205200"/>
          </a:xfrm>
          <a:prstGeom prst="rect">
            <a:avLst/>
          </a:prstGeom>
          <a:noFill/>
          <a:ln>
            <a:noFill/>
          </a:ln>
        </p:spPr>
      </p:pic>
      <p:pic>
        <p:nvPicPr>
          <p:cNvPr id="126" name="Google Shape;126;p22"/>
          <p:cNvPicPr preferRelativeResize="0"/>
          <p:nvPr/>
        </p:nvPicPr>
        <p:blipFill>
          <a:blip r:embed="rId4">
            <a:alphaModFix/>
          </a:blip>
          <a:stretch>
            <a:fillRect/>
          </a:stretch>
        </p:blipFill>
        <p:spPr>
          <a:xfrm>
            <a:off x="311698" y="1231500"/>
            <a:ext cx="8220954" cy="3123001"/>
          </a:xfrm>
          <a:prstGeom prst="rect">
            <a:avLst/>
          </a:prstGeom>
          <a:noFill/>
          <a:ln>
            <a:noFill/>
          </a:ln>
        </p:spPr>
      </p:pic>
      <p:sp>
        <p:nvSpPr>
          <p:cNvPr id="127" name="Google Shape;127;p22"/>
          <p:cNvSpPr txBox="1"/>
          <p:nvPr/>
        </p:nvSpPr>
        <p:spPr>
          <a:xfrm>
            <a:off x="375050" y="4408725"/>
            <a:ext cx="2342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latin typeface="Merriweather"/>
                <a:ea typeface="Merriweather"/>
                <a:cs typeface="Merriweather"/>
                <a:sym typeface="Merriweather"/>
              </a:rPr>
              <a:t>Fonte: Antonio de Feo</a:t>
            </a:r>
            <a:endParaRPr sz="800">
              <a:latin typeface="Merriweather"/>
              <a:ea typeface="Merriweather"/>
              <a:cs typeface="Merriweather"/>
              <a:sym typeface="Merriweathe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Tipologie di Realtà Aumentata</a:t>
            </a:r>
            <a:endParaRPr sz="2800">
              <a:solidFill>
                <a:srgbClr val="000000"/>
              </a:solidFill>
              <a:latin typeface="Merriweather Black"/>
              <a:ea typeface="Merriweather Black"/>
              <a:cs typeface="Merriweather Black"/>
              <a:sym typeface="Merriweather Black"/>
            </a:endParaRPr>
          </a:p>
        </p:txBody>
      </p:sp>
      <p:pic>
        <p:nvPicPr>
          <p:cNvPr id="133" name="Google Shape;133;p23"/>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134" name="Google Shape;134;p23"/>
          <p:cNvSpPr txBox="1"/>
          <p:nvPr/>
        </p:nvSpPr>
        <p:spPr>
          <a:xfrm>
            <a:off x="441975" y="1359950"/>
            <a:ext cx="4337400" cy="18870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Marker Based</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Image Tracking</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Markerless </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Location Based</a:t>
            </a:r>
            <a:endParaRPr>
              <a:latin typeface="Merriweather"/>
              <a:ea typeface="Merriweather"/>
              <a:cs typeface="Merriweather"/>
              <a:sym typeface="Merriweather"/>
            </a:endParaRPr>
          </a:p>
          <a:p>
            <a:pPr marL="457200" lvl="0" indent="-317500" algn="l" rtl="0">
              <a:lnSpc>
                <a:spcPct val="115000"/>
              </a:lnSpc>
              <a:spcBef>
                <a:spcPts val="0"/>
              </a:spcBef>
              <a:spcAft>
                <a:spcPts val="0"/>
              </a:spcAft>
              <a:buClr>
                <a:schemeClr val="dk1"/>
              </a:buClr>
              <a:buSzPts val="1400"/>
              <a:buFont typeface="Merriweather"/>
              <a:buChar char="●"/>
            </a:pPr>
            <a:r>
              <a:rPr lang="it">
                <a:solidFill>
                  <a:schemeClr val="dk1"/>
                </a:solidFill>
                <a:latin typeface="Merriweather"/>
                <a:ea typeface="Merriweather"/>
                <a:cs typeface="Merriweather"/>
                <a:sym typeface="Merriweather"/>
              </a:rPr>
              <a:t>Object tracking (also face filters)</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Projection Based</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a:t>
            </a:r>
            <a:endParaRPr>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Tipologie di Realtà Aumentata</a:t>
            </a:r>
            <a:endParaRPr sz="2800">
              <a:solidFill>
                <a:srgbClr val="000000"/>
              </a:solidFill>
              <a:latin typeface="Merriweather Black"/>
              <a:ea typeface="Merriweather Black"/>
              <a:cs typeface="Merriweather Black"/>
              <a:sym typeface="Merriweather Black"/>
            </a:endParaRPr>
          </a:p>
        </p:txBody>
      </p:sp>
      <p:pic>
        <p:nvPicPr>
          <p:cNvPr id="140" name="Google Shape;140;p24"/>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141" name="Google Shape;141;p24"/>
          <p:cNvSpPr txBox="1"/>
          <p:nvPr/>
        </p:nvSpPr>
        <p:spPr>
          <a:xfrm>
            <a:off x="441975" y="1359950"/>
            <a:ext cx="4337400" cy="6480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Marker Based</a:t>
            </a:r>
            <a:endParaRPr>
              <a:latin typeface="Merriweather"/>
              <a:ea typeface="Merriweather"/>
              <a:cs typeface="Merriweather"/>
              <a:sym typeface="Merriweather"/>
            </a:endParaRPr>
          </a:p>
          <a:p>
            <a:pPr marL="0" lvl="0" indent="0" algn="l" rtl="0">
              <a:lnSpc>
                <a:spcPct val="115000"/>
              </a:lnSpc>
              <a:spcBef>
                <a:spcPts val="0"/>
              </a:spcBef>
              <a:spcAft>
                <a:spcPts val="0"/>
              </a:spcAft>
              <a:buNone/>
            </a:pPr>
            <a:endParaRPr>
              <a:latin typeface="Merriweather"/>
              <a:ea typeface="Merriweather"/>
              <a:cs typeface="Merriweather"/>
              <a:sym typeface="Merriweather"/>
            </a:endParaRPr>
          </a:p>
        </p:txBody>
      </p:sp>
      <p:pic>
        <p:nvPicPr>
          <p:cNvPr id="142" name="Google Shape;142;p24"/>
          <p:cNvPicPr preferRelativeResize="0"/>
          <p:nvPr/>
        </p:nvPicPr>
        <p:blipFill>
          <a:blip r:embed="rId4">
            <a:alphaModFix/>
          </a:blip>
          <a:stretch>
            <a:fillRect/>
          </a:stretch>
        </p:blipFill>
        <p:spPr>
          <a:xfrm>
            <a:off x="4618950" y="1359951"/>
            <a:ext cx="4525050" cy="5662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Tipologie di Realtà Aumentata</a:t>
            </a:r>
            <a:endParaRPr sz="2800">
              <a:solidFill>
                <a:srgbClr val="000000"/>
              </a:solidFill>
              <a:latin typeface="Merriweather Black"/>
              <a:ea typeface="Merriweather Black"/>
              <a:cs typeface="Merriweather Black"/>
              <a:sym typeface="Merriweather Black"/>
            </a:endParaRPr>
          </a:p>
        </p:txBody>
      </p:sp>
      <p:pic>
        <p:nvPicPr>
          <p:cNvPr id="148" name="Google Shape;148;p25"/>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149" name="Google Shape;149;p25"/>
          <p:cNvSpPr txBox="1"/>
          <p:nvPr/>
        </p:nvSpPr>
        <p:spPr>
          <a:xfrm>
            <a:off x="441975" y="1359950"/>
            <a:ext cx="4337400" cy="6480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Image Tracking</a:t>
            </a:r>
            <a:endParaRPr>
              <a:latin typeface="Merriweather"/>
              <a:ea typeface="Merriweather"/>
              <a:cs typeface="Merriweather"/>
              <a:sym typeface="Merriweather"/>
            </a:endParaRPr>
          </a:p>
          <a:p>
            <a:pPr marL="0" lvl="0" indent="0" algn="l" rtl="0">
              <a:lnSpc>
                <a:spcPct val="115000"/>
              </a:lnSpc>
              <a:spcBef>
                <a:spcPts val="0"/>
              </a:spcBef>
              <a:spcAft>
                <a:spcPts val="0"/>
              </a:spcAft>
              <a:buNone/>
            </a:pPr>
            <a:endParaRPr>
              <a:latin typeface="Merriweather"/>
              <a:ea typeface="Merriweather"/>
              <a:cs typeface="Merriweather"/>
              <a:sym typeface="Merriweather"/>
            </a:endParaRPr>
          </a:p>
        </p:txBody>
      </p:sp>
      <p:pic>
        <p:nvPicPr>
          <p:cNvPr id="150" name="Google Shape;150;p25"/>
          <p:cNvPicPr preferRelativeResize="0"/>
          <p:nvPr/>
        </p:nvPicPr>
        <p:blipFill>
          <a:blip r:embed="rId4">
            <a:alphaModFix/>
          </a:blip>
          <a:stretch>
            <a:fillRect/>
          </a:stretch>
        </p:blipFill>
        <p:spPr>
          <a:xfrm>
            <a:off x="3376005" y="1359950"/>
            <a:ext cx="7431570" cy="3783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Tipologie di Realtà Aumentata</a:t>
            </a:r>
            <a:endParaRPr sz="2800">
              <a:solidFill>
                <a:srgbClr val="000000"/>
              </a:solidFill>
              <a:latin typeface="Merriweather Black"/>
              <a:ea typeface="Merriweather Black"/>
              <a:cs typeface="Merriweather Black"/>
              <a:sym typeface="Merriweather Black"/>
            </a:endParaRPr>
          </a:p>
        </p:txBody>
      </p:sp>
      <p:pic>
        <p:nvPicPr>
          <p:cNvPr id="156" name="Google Shape;156;p26"/>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157" name="Google Shape;157;p26"/>
          <p:cNvSpPr txBox="1"/>
          <p:nvPr/>
        </p:nvSpPr>
        <p:spPr>
          <a:xfrm>
            <a:off x="441975" y="1359950"/>
            <a:ext cx="4337400" cy="6480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Markerless</a:t>
            </a:r>
            <a:endParaRPr>
              <a:latin typeface="Merriweather"/>
              <a:ea typeface="Merriweather"/>
              <a:cs typeface="Merriweather"/>
              <a:sym typeface="Merriweather"/>
            </a:endParaRPr>
          </a:p>
          <a:p>
            <a:pPr marL="0" lvl="0" indent="0" algn="l" rtl="0">
              <a:lnSpc>
                <a:spcPct val="115000"/>
              </a:lnSpc>
              <a:spcBef>
                <a:spcPts val="0"/>
              </a:spcBef>
              <a:spcAft>
                <a:spcPts val="0"/>
              </a:spcAft>
              <a:buNone/>
            </a:pPr>
            <a:endParaRPr>
              <a:latin typeface="Merriweather"/>
              <a:ea typeface="Merriweather"/>
              <a:cs typeface="Merriweather"/>
              <a:sym typeface="Merriweather"/>
            </a:endParaRPr>
          </a:p>
        </p:txBody>
      </p:sp>
      <p:pic>
        <p:nvPicPr>
          <p:cNvPr id="158" name="Google Shape;158;p26"/>
          <p:cNvPicPr preferRelativeResize="0"/>
          <p:nvPr/>
        </p:nvPicPr>
        <p:blipFill>
          <a:blip r:embed="rId4">
            <a:alphaModFix/>
          </a:blip>
          <a:stretch>
            <a:fillRect/>
          </a:stretch>
        </p:blipFill>
        <p:spPr>
          <a:xfrm>
            <a:off x="3446758" y="1359950"/>
            <a:ext cx="6726317" cy="37835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Tipologie di Realtà Aumentata</a:t>
            </a:r>
            <a:endParaRPr sz="2800">
              <a:solidFill>
                <a:srgbClr val="000000"/>
              </a:solidFill>
              <a:latin typeface="Merriweather Black"/>
              <a:ea typeface="Merriweather Black"/>
              <a:cs typeface="Merriweather Black"/>
              <a:sym typeface="Merriweather Black"/>
            </a:endParaRPr>
          </a:p>
        </p:txBody>
      </p:sp>
      <p:pic>
        <p:nvPicPr>
          <p:cNvPr id="164" name="Google Shape;164;p27"/>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165" name="Google Shape;165;p27"/>
          <p:cNvSpPr txBox="1"/>
          <p:nvPr/>
        </p:nvSpPr>
        <p:spPr>
          <a:xfrm>
            <a:off x="441975" y="1359950"/>
            <a:ext cx="4337400" cy="6480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Location Based</a:t>
            </a:r>
            <a:endParaRPr>
              <a:latin typeface="Merriweather"/>
              <a:ea typeface="Merriweather"/>
              <a:cs typeface="Merriweather"/>
              <a:sym typeface="Merriweather"/>
            </a:endParaRPr>
          </a:p>
          <a:p>
            <a:pPr marL="0" lvl="0" indent="0" algn="l" rtl="0">
              <a:lnSpc>
                <a:spcPct val="115000"/>
              </a:lnSpc>
              <a:spcBef>
                <a:spcPts val="0"/>
              </a:spcBef>
              <a:spcAft>
                <a:spcPts val="0"/>
              </a:spcAft>
              <a:buNone/>
            </a:pPr>
            <a:endParaRPr>
              <a:latin typeface="Merriweather"/>
              <a:ea typeface="Merriweather"/>
              <a:cs typeface="Merriweather"/>
              <a:sym typeface="Merriweather"/>
            </a:endParaRPr>
          </a:p>
        </p:txBody>
      </p:sp>
      <p:pic>
        <p:nvPicPr>
          <p:cNvPr id="166" name="Google Shape;166;p27"/>
          <p:cNvPicPr preferRelativeResize="0"/>
          <p:nvPr/>
        </p:nvPicPr>
        <p:blipFill>
          <a:blip r:embed="rId4">
            <a:alphaModFix/>
          </a:blip>
          <a:stretch>
            <a:fillRect/>
          </a:stretch>
        </p:blipFill>
        <p:spPr>
          <a:xfrm>
            <a:off x="3629244" y="1359950"/>
            <a:ext cx="6869432" cy="37835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Tipologie di Realtà Aumentata</a:t>
            </a:r>
            <a:endParaRPr sz="2800">
              <a:solidFill>
                <a:srgbClr val="000000"/>
              </a:solidFill>
              <a:latin typeface="Merriweather Black"/>
              <a:ea typeface="Merriweather Black"/>
              <a:cs typeface="Merriweather Black"/>
              <a:sym typeface="Merriweather Black"/>
            </a:endParaRPr>
          </a:p>
        </p:txBody>
      </p:sp>
      <p:pic>
        <p:nvPicPr>
          <p:cNvPr id="172" name="Google Shape;172;p28"/>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173" name="Google Shape;173;p28"/>
          <p:cNvSpPr txBox="1"/>
          <p:nvPr/>
        </p:nvSpPr>
        <p:spPr>
          <a:xfrm>
            <a:off x="441975" y="1359950"/>
            <a:ext cx="4337400" cy="895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Location Based</a:t>
            </a:r>
            <a:endParaRPr>
              <a:latin typeface="Merriweather"/>
              <a:ea typeface="Merriweather"/>
              <a:cs typeface="Merriweather"/>
              <a:sym typeface="Merriweather"/>
            </a:endParaRPr>
          </a:p>
          <a:p>
            <a:pPr marL="914400" lvl="1"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Google Maps AR</a:t>
            </a:r>
            <a:endParaRPr>
              <a:latin typeface="Merriweather"/>
              <a:ea typeface="Merriweather"/>
              <a:cs typeface="Merriweather"/>
              <a:sym typeface="Merriweather"/>
            </a:endParaRPr>
          </a:p>
          <a:p>
            <a:pPr marL="0" lvl="0" indent="0" algn="l" rtl="0">
              <a:lnSpc>
                <a:spcPct val="115000"/>
              </a:lnSpc>
              <a:spcBef>
                <a:spcPts val="0"/>
              </a:spcBef>
              <a:spcAft>
                <a:spcPts val="0"/>
              </a:spcAft>
              <a:buNone/>
            </a:pPr>
            <a:endParaRPr>
              <a:latin typeface="Merriweather"/>
              <a:ea typeface="Merriweather"/>
              <a:cs typeface="Merriweather"/>
              <a:sym typeface="Merriweather"/>
            </a:endParaRPr>
          </a:p>
        </p:txBody>
      </p:sp>
      <p:pic>
        <p:nvPicPr>
          <p:cNvPr id="174" name="Google Shape;174;p28"/>
          <p:cNvPicPr preferRelativeResize="0"/>
          <p:nvPr/>
        </p:nvPicPr>
        <p:blipFill>
          <a:blip r:embed="rId4">
            <a:alphaModFix/>
          </a:blip>
          <a:stretch>
            <a:fillRect/>
          </a:stretch>
        </p:blipFill>
        <p:spPr>
          <a:xfrm>
            <a:off x="3507959" y="1170125"/>
            <a:ext cx="5958192" cy="3973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Tipologie di Realtà Aumentata</a:t>
            </a:r>
            <a:endParaRPr sz="2800">
              <a:solidFill>
                <a:srgbClr val="000000"/>
              </a:solidFill>
              <a:latin typeface="Merriweather Black"/>
              <a:ea typeface="Merriweather Black"/>
              <a:cs typeface="Merriweather Black"/>
              <a:sym typeface="Merriweather Black"/>
            </a:endParaRPr>
          </a:p>
        </p:txBody>
      </p:sp>
      <p:pic>
        <p:nvPicPr>
          <p:cNvPr id="180" name="Google Shape;180;p29"/>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181" name="Google Shape;181;p29"/>
          <p:cNvSpPr txBox="1"/>
          <p:nvPr/>
        </p:nvSpPr>
        <p:spPr>
          <a:xfrm>
            <a:off x="441975" y="1359950"/>
            <a:ext cx="4337400" cy="895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Object Tracking </a:t>
            </a:r>
            <a:endParaRPr>
              <a:latin typeface="Merriweather"/>
              <a:ea typeface="Merriweather"/>
              <a:cs typeface="Merriweather"/>
              <a:sym typeface="Merriweather"/>
            </a:endParaRPr>
          </a:p>
          <a:p>
            <a:pPr marL="457200" lvl="0" indent="0" algn="l" rtl="0">
              <a:lnSpc>
                <a:spcPct val="115000"/>
              </a:lnSpc>
              <a:spcBef>
                <a:spcPts val="0"/>
              </a:spcBef>
              <a:spcAft>
                <a:spcPts val="0"/>
              </a:spcAft>
              <a:buNone/>
            </a:pPr>
            <a:r>
              <a:rPr lang="it">
                <a:latin typeface="Merriweather"/>
                <a:ea typeface="Merriweather"/>
                <a:cs typeface="Merriweather"/>
                <a:sym typeface="Merriweather"/>
              </a:rPr>
              <a:t>(also Face Tracking)</a:t>
            </a:r>
            <a:endParaRPr>
              <a:latin typeface="Merriweather"/>
              <a:ea typeface="Merriweather"/>
              <a:cs typeface="Merriweather"/>
              <a:sym typeface="Merriweather"/>
            </a:endParaRPr>
          </a:p>
          <a:p>
            <a:pPr marL="0" lvl="0" indent="0" algn="l" rtl="0">
              <a:lnSpc>
                <a:spcPct val="115000"/>
              </a:lnSpc>
              <a:spcBef>
                <a:spcPts val="0"/>
              </a:spcBef>
              <a:spcAft>
                <a:spcPts val="0"/>
              </a:spcAft>
              <a:buNone/>
            </a:pPr>
            <a:endParaRPr>
              <a:latin typeface="Merriweather"/>
              <a:ea typeface="Merriweather"/>
              <a:cs typeface="Merriweather"/>
              <a:sym typeface="Merriweather"/>
            </a:endParaRPr>
          </a:p>
        </p:txBody>
      </p:sp>
      <p:pic>
        <p:nvPicPr>
          <p:cNvPr id="182" name="Google Shape;182;p29"/>
          <p:cNvPicPr preferRelativeResize="0"/>
          <p:nvPr/>
        </p:nvPicPr>
        <p:blipFill>
          <a:blip r:embed="rId4">
            <a:alphaModFix/>
          </a:blip>
          <a:stretch>
            <a:fillRect/>
          </a:stretch>
        </p:blipFill>
        <p:spPr>
          <a:xfrm>
            <a:off x="3683053" y="1359950"/>
            <a:ext cx="6033522" cy="40273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Tipologie di Realtà Aumentata</a:t>
            </a:r>
            <a:endParaRPr sz="2800">
              <a:solidFill>
                <a:srgbClr val="000000"/>
              </a:solidFill>
              <a:latin typeface="Merriweather Black"/>
              <a:ea typeface="Merriweather Black"/>
              <a:cs typeface="Merriweather Black"/>
              <a:sym typeface="Merriweather Black"/>
            </a:endParaRPr>
          </a:p>
        </p:txBody>
      </p:sp>
      <p:pic>
        <p:nvPicPr>
          <p:cNvPr id="188" name="Google Shape;188;p30"/>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189" name="Google Shape;189;p30"/>
          <p:cNvSpPr txBox="1"/>
          <p:nvPr/>
        </p:nvSpPr>
        <p:spPr>
          <a:xfrm>
            <a:off x="441975" y="1359950"/>
            <a:ext cx="4337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a:latin typeface="Merriweather"/>
                <a:ea typeface="Merriweather"/>
                <a:cs typeface="Merriweather"/>
                <a:sym typeface="Merriweather"/>
              </a:rPr>
              <a:t>E Pokémon GO?</a:t>
            </a:r>
            <a:endParaRPr>
              <a:latin typeface="Merriweather"/>
              <a:ea typeface="Merriweather"/>
              <a:cs typeface="Merriweather"/>
              <a:sym typeface="Merriweather"/>
            </a:endParaRPr>
          </a:p>
        </p:txBody>
      </p:sp>
      <p:pic>
        <p:nvPicPr>
          <p:cNvPr id="190" name="Google Shape;190;p30"/>
          <p:cNvPicPr preferRelativeResize="0"/>
          <p:nvPr/>
        </p:nvPicPr>
        <p:blipFill>
          <a:blip r:embed="rId4">
            <a:alphaModFix/>
          </a:blip>
          <a:stretch>
            <a:fillRect/>
          </a:stretch>
        </p:blipFill>
        <p:spPr>
          <a:xfrm>
            <a:off x="3824400" y="1189575"/>
            <a:ext cx="2149457" cy="3820975"/>
          </a:xfrm>
          <a:prstGeom prst="rect">
            <a:avLst/>
          </a:prstGeom>
          <a:noFill/>
          <a:ln>
            <a:noFill/>
          </a:ln>
        </p:spPr>
      </p:pic>
      <p:pic>
        <p:nvPicPr>
          <p:cNvPr id="191" name="Google Shape;191;p30"/>
          <p:cNvPicPr preferRelativeResize="0"/>
          <p:nvPr/>
        </p:nvPicPr>
        <p:blipFill>
          <a:blip r:embed="rId5">
            <a:alphaModFix/>
          </a:blip>
          <a:stretch>
            <a:fillRect/>
          </a:stretch>
        </p:blipFill>
        <p:spPr>
          <a:xfrm>
            <a:off x="6116532" y="1189575"/>
            <a:ext cx="2148225" cy="38209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 cosa serve l’AR</a:t>
            </a:r>
            <a:endParaRPr sz="2800">
              <a:solidFill>
                <a:srgbClr val="000000"/>
              </a:solidFill>
              <a:latin typeface="Merriweather Black"/>
              <a:ea typeface="Merriweather Black"/>
              <a:cs typeface="Merriweather Black"/>
              <a:sym typeface="Merriweather Black"/>
            </a:endParaRPr>
          </a:p>
        </p:txBody>
      </p:sp>
      <p:sp>
        <p:nvSpPr>
          <p:cNvPr id="197" name="Google Shape;197;p31"/>
          <p:cNvSpPr txBox="1"/>
          <p:nvPr/>
        </p:nvSpPr>
        <p:spPr>
          <a:xfrm>
            <a:off x="311700" y="1329750"/>
            <a:ext cx="3405600" cy="30741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Merriweather"/>
              <a:buChar char="●"/>
            </a:pPr>
            <a:r>
              <a:rPr lang="it">
                <a:latin typeface="Merriweather"/>
                <a:ea typeface="Merriweather"/>
                <a:cs typeface="Merriweather"/>
                <a:sym typeface="Merriweather"/>
              </a:rPr>
              <a:t>Learning</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it">
                <a:latin typeface="Merriweather"/>
                <a:ea typeface="Merriweather"/>
                <a:cs typeface="Merriweather"/>
                <a:sym typeface="Merriweather"/>
              </a:rPr>
              <a:t>Marketing</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it">
                <a:latin typeface="Merriweather"/>
                <a:ea typeface="Merriweather"/>
                <a:cs typeface="Merriweather"/>
                <a:sym typeface="Merriweather"/>
              </a:rPr>
              <a:t>Tour/Esplorazione interattiva</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it">
                <a:latin typeface="Merriweather"/>
                <a:ea typeface="Merriweather"/>
                <a:cs typeface="Merriweather"/>
                <a:sym typeface="Merriweather"/>
              </a:rPr>
              <a:t>Gaming</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it">
                <a:latin typeface="Merriweather"/>
                <a:ea typeface="Merriweather"/>
                <a:cs typeface="Merriweather"/>
                <a:sym typeface="Merriweather"/>
              </a:rPr>
              <a:t>Telelavoro</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it">
                <a:latin typeface="Merriweather"/>
                <a:ea typeface="Merriweather"/>
                <a:cs typeface="Merriweather"/>
                <a:sym typeface="Merriweather"/>
              </a:rPr>
              <a:t>Tutorial</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it">
                <a:latin typeface="Merriweather"/>
                <a:ea typeface="Merriweather"/>
                <a:cs typeface="Merriweather"/>
                <a:sym typeface="Merriweather"/>
              </a:rPr>
              <a:t>Accessibilità</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it">
                <a:latin typeface="Merriweather"/>
                <a:ea typeface="Merriweather"/>
                <a:cs typeface="Merriweather"/>
                <a:sym typeface="Merriweather"/>
              </a:rPr>
              <a:t>Healthcare</a:t>
            </a:r>
            <a:endParaRPr>
              <a:latin typeface="Merriweather"/>
              <a:ea typeface="Merriweather"/>
              <a:cs typeface="Merriweather"/>
              <a:sym typeface="Merriweather"/>
            </a:endParaRPr>
          </a:p>
        </p:txBody>
      </p:sp>
      <p:pic>
        <p:nvPicPr>
          <p:cNvPr id="198" name="Google Shape;198;p31"/>
          <p:cNvPicPr preferRelativeResize="0"/>
          <p:nvPr/>
        </p:nvPicPr>
        <p:blipFill>
          <a:blip r:embed="rId3">
            <a:alphaModFix/>
          </a:blip>
          <a:stretch>
            <a:fillRect/>
          </a:stretch>
        </p:blipFill>
        <p:spPr>
          <a:xfrm>
            <a:off x="227200" y="4870125"/>
            <a:ext cx="205200" cy="205200"/>
          </a:xfrm>
          <a:prstGeom prst="rect">
            <a:avLst/>
          </a:prstGeom>
          <a:noFill/>
          <a:ln>
            <a:noFill/>
          </a:ln>
        </p:spPr>
      </p:pic>
      <p:pic>
        <p:nvPicPr>
          <p:cNvPr id="199" name="Google Shape;199;p31"/>
          <p:cNvPicPr preferRelativeResize="0"/>
          <p:nvPr/>
        </p:nvPicPr>
        <p:blipFill>
          <a:blip r:embed="rId4">
            <a:alphaModFix/>
          </a:blip>
          <a:stretch>
            <a:fillRect/>
          </a:stretch>
        </p:blipFill>
        <p:spPr>
          <a:xfrm>
            <a:off x="3960833" y="0"/>
            <a:ext cx="6855682" cy="51434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t="16175" b="39473"/>
          <a:stretch/>
        </p:blipFill>
        <p:spPr>
          <a:xfrm>
            <a:off x="-1" y="2660750"/>
            <a:ext cx="9278800" cy="2739251"/>
          </a:xfrm>
          <a:prstGeom prst="rect">
            <a:avLst/>
          </a:prstGeom>
          <a:noFill/>
          <a:ln>
            <a:noFill/>
          </a:ln>
        </p:spPr>
      </p:pic>
      <p:sp>
        <p:nvSpPr>
          <p:cNvPr id="62" name="Google Shape;62;p14"/>
          <p:cNvSpPr txBox="1"/>
          <p:nvPr/>
        </p:nvSpPr>
        <p:spPr>
          <a:xfrm>
            <a:off x="305613" y="268325"/>
            <a:ext cx="1590000" cy="46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400">
                <a:latin typeface="Merriweather Black"/>
                <a:ea typeface="Merriweather Black"/>
                <a:cs typeface="Merriweather Black"/>
                <a:sym typeface="Merriweather Black"/>
              </a:rPr>
              <a:t>Chialab</a:t>
            </a:r>
            <a:endParaRPr sz="2400">
              <a:solidFill>
                <a:srgbClr val="000000"/>
              </a:solidFill>
              <a:latin typeface="Merriweather Black"/>
              <a:ea typeface="Merriweather Black"/>
              <a:cs typeface="Merriweather Black"/>
              <a:sym typeface="Merriweather Black"/>
            </a:endParaRPr>
          </a:p>
        </p:txBody>
      </p:sp>
      <p:sp>
        <p:nvSpPr>
          <p:cNvPr id="63" name="Google Shape;63;p14"/>
          <p:cNvSpPr txBox="1"/>
          <p:nvPr/>
        </p:nvSpPr>
        <p:spPr>
          <a:xfrm>
            <a:off x="305613" y="841025"/>
            <a:ext cx="4605000" cy="1326300"/>
          </a:xfrm>
          <a:prstGeom prst="rect">
            <a:avLst/>
          </a:prstGeom>
          <a:noFill/>
          <a:ln>
            <a:noFill/>
          </a:ln>
        </p:spPr>
        <p:txBody>
          <a:bodyPr spcFirstLastPara="1" wrap="square" lIns="91425" tIns="91425" rIns="91425" bIns="91425" anchor="t" anchorCtr="0">
            <a:noAutofit/>
          </a:bodyPr>
          <a:lstStyle/>
          <a:p>
            <a:pPr marL="0" lvl="0" indent="0" algn="l" rtl="0">
              <a:lnSpc>
                <a:spcPct val="127500"/>
              </a:lnSpc>
              <a:spcBef>
                <a:spcPts val="0"/>
              </a:spcBef>
              <a:spcAft>
                <a:spcPts val="0"/>
              </a:spcAft>
              <a:buClr>
                <a:schemeClr val="dk1"/>
              </a:buClr>
              <a:buSzPts val="1100"/>
              <a:buFont typeface="Arial"/>
              <a:buNone/>
            </a:pPr>
            <a:r>
              <a:rPr lang="it" sz="1200" b="1">
                <a:solidFill>
                  <a:srgbClr val="212529"/>
                </a:solidFill>
                <a:latin typeface="Merriweather"/>
                <a:ea typeface="Merriweather"/>
                <a:cs typeface="Merriweather"/>
                <a:sym typeface="Merriweather"/>
              </a:rPr>
              <a:t>Chialab è uno studio di design.</a:t>
            </a:r>
            <a:endParaRPr sz="1200" b="1">
              <a:solidFill>
                <a:srgbClr val="212529"/>
              </a:solidFill>
              <a:latin typeface="Merriweather"/>
              <a:ea typeface="Merriweather"/>
              <a:cs typeface="Merriweather"/>
              <a:sym typeface="Merriweather"/>
            </a:endParaRPr>
          </a:p>
          <a:p>
            <a:pPr marL="0" lvl="0" indent="0" algn="l" rtl="0">
              <a:lnSpc>
                <a:spcPct val="127500"/>
              </a:lnSpc>
              <a:spcBef>
                <a:spcPts val="0"/>
              </a:spcBef>
              <a:spcAft>
                <a:spcPts val="0"/>
              </a:spcAft>
              <a:buClr>
                <a:schemeClr val="dk1"/>
              </a:buClr>
              <a:buSzPts val="1100"/>
              <a:buFont typeface="Arial"/>
              <a:buNone/>
            </a:pPr>
            <a:r>
              <a:rPr lang="it" sz="1200">
                <a:solidFill>
                  <a:srgbClr val="212529"/>
                </a:solidFill>
                <a:latin typeface="Merriweather"/>
                <a:ea typeface="Merriweather"/>
                <a:cs typeface="Merriweather"/>
                <a:sym typeface="Merriweather"/>
              </a:rPr>
              <a:t>Creiamo relazioni tra cose e persone curando strategia, progetto, software e contenuti. Ci dedichiamo alla formazione di nuove visioni.</a:t>
            </a:r>
            <a:endParaRPr sz="1200" b="1">
              <a:solidFill>
                <a:srgbClr val="212529"/>
              </a:solidFill>
              <a:latin typeface="Merriweather"/>
              <a:ea typeface="Merriweather"/>
              <a:cs typeface="Merriweather"/>
              <a:sym typeface="Merriweather"/>
            </a:endParaRPr>
          </a:p>
          <a:p>
            <a:pPr marL="0" lvl="0" indent="0" algn="l" rtl="0">
              <a:lnSpc>
                <a:spcPct val="127500"/>
              </a:lnSpc>
              <a:spcBef>
                <a:spcPts val="0"/>
              </a:spcBef>
              <a:spcAft>
                <a:spcPts val="0"/>
              </a:spcAft>
              <a:buClr>
                <a:schemeClr val="dk1"/>
              </a:buClr>
              <a:buSzPts val="1100"/>
              <a:buFont typeface="Arial"/>
              <a:buNone/>
            </a:pPr>
            <a:endParaRPr sz="1200" b="1">
              <a:solidFill>
                <a:srgbClr val="212529"/>
              </a:solidFill>
              <a:latin typeface="Merriweather"/>
              <a:ea typeface="Merriweather"/>
              <a:cs typeface="Merriweather"/>
              <a:sym typeface="Merriweather"/>
            </a:endParaRPr>
          </a:p>
          <a:p>
            <a:pPr marL="0" lvl="0" indent="0" algn="l" rtl="0">
              <a:lnSpc>
                <a:spcPct val="127500"/>
              </a:lnSpc>
              <a:spcBef>
                <a:spcPts val="0"/>
              </a:spcBef>
              <a:spcAft>
                <a:spcPts val="0"/>
              </a:spcAft>
              <a:buClr>
                <a:schemeClr val="dk1"/>
              </a:buClr>
              <a:buSzPts val="1100"/>
              <a:buFont typeface="Arial"/>
              <a:buNone/>
            </a:pPr>
            <a:r>
              <a:rPr lang="it" sz="1600" b="1">
                <a:solidFill>
                  <a:srgbClr val="212529"/>
                </a:solidFill>
                <a:latin typeface="Merriweather"/>
                <a:ea typeface="Merriweather"/>
                <a:cs typeface="Merriweather"/>
                <a:sym typeface="Merriweather"/>
              </a:rPr>
              <a:t>https://chialab.it</a:t>
            </a:r>
            <a:endParaRPr sz="1600" b="1">
              <a:solidFill>
                <a:srgbClr val="212529"/>
              </a:solidFill>
              <a:latin typeface="Merriweather"/>
              <a:ea typeface="Merriweather"/>
              <a:cs typeface="Merriweather"/>
              <a:sym typeface="Merriweather"/>
            </a:endParaRPr>
          </a:p>
        </p:txBody>
      </p:sp>
      <p:pic>
        <p:nvPicPr>
          <p:cNvPr id="64" name="Google Shape;64;p14"/>
          <p:cNvPicPr preferRelativeResize="0"/>
          <p:nvPr/>
        </p:nvPicPr>
        <p:blipFill>
          <a:blip r:embed="rId4">
            <a:alphaModFix/>
          </a:blip>
          <a:stretch>
            <a:fillRect/>
          </a:stretch>
        </p:blipFill>
        <p:spPr>
          <a:xfrm>
            <a:off x="227200" y="4870125"/>
            <a:ext cx="205200" cy="205200"/>
          </a:xfrm>
          <a:prstGeom prst="rect">
            <a:avLst/>
          </a:prstGeom>
          <a:noFill/>
          <a:ln>
            <a:noFill/>
          </a:ln>
        </p:spPr>
      </p:pic>
      <p:sp>
        <p:nvSpPr>
          <p:cNvPr id="65" name="Google Shape;65;p14"/>
          <p:cNvSpPr txBox="1"/>
          <p:nvPr/>
        </p:nvSpPr>
        <p:spPr>
          <a:xfrm>
            <a:off x="5906725" y="1042475"/>
            <a:ext cx="3000000" cy="923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it" sz="1200">
                <a:solidFill>
                  <a:schemeClr val="accent1"/>
                </a:solidFill>
                <a:latin typeface="Merriweather"/>
                <a:ea typeface="Merriweather"/>
                <a:cs typeface="Merriweather"/>
                <a:sym typeface="Merriweather"/>
              </a:rPr>
              <a:t>Github</a:t>
            </a:r>
            <a:r>
              <a:rPr lang="it" sz="1200">
                <a:solidFill>
                  <a:schemeClr val="dk2"/>
                </a:solidFill>
                <a:latin typeface="Merriweather"/>
                <a:ea typeface="Merriweather"/>
                <a:cs typeface="Merriweather"/>
                <a:sym typeface="Merriweather"/>
              </a:rPr>
              <a:t> </a:t>
            </a:r>
            <a:r>
              <a:rPr lang="it" sz="1200">
                <a:solidFill>
                  <a:schemeClr val="dk1"/>
                </a:solidFill>
                <a:latin typeface="Merriweather"/>
                <a:ea typeface="Merriweather"/>
                <a:cs typeface="Merriweather"/>
                <a:sym typeface="Merriweather"/>
              </a:rPr>
              <a:t>@nicolocarpignoli</a:t>
            </a:r>
            <a:endParaRPr sz="1200">
              <a:solidFill>
                <a:schemeClr val="dk1"/>
              </a:solidFill>
              <a:latin typeface="Merriweather"/>
              <a:ea typeface="Merriweather"/>
              <a:cs typeface="Merriweather"/>
              <a:sym typeface="Merriweather"/>
            </a:endParaRPr>
          </a:p>
          <a:p>
            <a:pPr marL="0" lvl="0" indent="0" algn="l" rtl="0">
              <a:lnSpc>
                <a:spcPct val="150000"/>
              </a:lnSpc>
              <a:spcBef>
                <a:spcPts val="0"/>
              </a:spcBef>
              <a:spcAft>
                <a:spcPts val="0"/>
              </a:spcAft>
              <a:buNone/>
            </a:pPr>
            <a:r>
              <a:rPr lang="it" sz="1200">
                <a:solidFill>
                  <a:schemeClr val="accent1"/>
                </a:solidFill>
                <a:latin typeface="Merriweather"/>
                <a:ea typeface="Merriweather"/>
                <a:cs typeface="Merriweather"/>
                <a:sym typeface="Merriweather"/>
              </a:rPr>
              <a:t>Twitter</a:t>
            </a:r>
            <a:r>
              <a:rPr lang="it" sz="1200">
                <a:solidFill>
                  <a:schemeClr val="dk2"/>
                </a:solidFill>
                <a:latin typeface="Merriweather"/>
                <a:ea typeface="Merriweather"/>
                <a:cs typeface="Merriweather"/>
                <a:sym typeface="Merriweather"/>
              </a:rPr>
              <a:t> </a:t>
            </a:r>
            <a:r>
              <a:rPr lang="it" sz="1200">
                <a:solidFill>
                  <a:schemeClr val="dk1"/>
                </a:solidFill>
                <a:latin typeface="Merriweather"/>
                <a:ea typeface="Merriweather"/>
                <a:cs typeface="Merriweather"/>
                <a:sym typeface="Merriweather"/>
              </a:rPr>
              <a:t>@nicolocarp</a:t>
            </a:r>
            <a:endParaRPr sz="1200">
              <a:solidFill>
                <a:schemeClr val="dk1"/>
              </a:solidFill>
              <a:latin typeface="Merriweather"/>
              <a:ea typeface="Merriweather"/>
              <a:cs typeface="Merriweather"/>
              <a:sym typeface="Merriweather"/>
            </a:endParaRPr>
          </a:p>
          <a:p>
            <a:pPr marL="0" lvl="0" indent="0" algn="l" rtl="0">
              <a:lnSpc>
                <a:spcPct val="150000"/>
              </a:lnSpc>
              <a:spcBef>
                <a:spcPts val="0"/>
              </a:spcBef>
              <a:spcAft>
                <a:spcPts val="0"/>
              </a:spcAft>
              <a:buNone/>
            </a:pPr>
            <a:r>
              <a:rPr lang="it" sz="1200">
                <a:solidFill>
                  <a:schemeClr val="accent1"/>
                </a:solidFill>
                <a:latin typeface="Merriweather"/>
                <a:ea typeface="Merriweather"/>
                <a:cs typeface="Merriweather"/>
                <a:sym typeface="Merriweather"/>
              </a:rPr>
              <a:t>Medium</a:t>
            </a:r>
            <a:r>
              <a:rPr lang="it" sz="1200">
                <a:solidFill>
                  <a:schemeClr val="dk2"/>
                </a:solidFill>
                <a:latin typeface="Merriweather"/>
                <a:ea typeface="Merriweather"/>
                <a:cs typeface="Merriweather"/>
                <a:sym typeface="Merriweather"/>
              </a:rPr>
              <a:t> </a:t>
            </a:r>
            <a:r>
              <a:rPr lang="it" sz="1200">
                <a:solidFill>
                  <a:schemeClr val="dk1"/>
                </a:solidFill>
                <a:latin typeface="Merriweather"/>
                <a:ea typeface="Merriweather"/>
                <a:cs typeface="Merriweather"/>
                <a:sym typeface="Merriweather"/>
              </a:rPr>
              <a:t>@nicolcarpignoli</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2"/>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 cosa serve l’AR</a:t>
            </a:r>
            <a:endParaRPr sz="2800">
              <a:solidFill>
                <a:srgbClr val="000000"/>
              </a:solidFill>
              <a:latin typeface="Merriweather Black"/>
              <a:ea typeface="Merriweather Black"/>
              <a:cs typeface="Merriweather Black"/>
              <a:sym typeface="Merriweather Black"/>
            </a:endParaRPr>
          </a:p>
        </p:txBody>
      </p:sp>
      <p:sp>
        <p:nvSpPr>
          <p:cNvPr id="205" name="Google Shape;205;p32"/>
          <p:cNvSpPr txBox="1"/>
          <p:nvPr/>
        </p:nvSpPr>
        <p:spPr>
          <a:xfrm>
            <a:off x="311700" y="1324875"/>
            <a:ext cx="3405600" cy="307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it">
                <a:latin typeface="Merriweather"/>
                <a:ea typeface="Merriweather"/>
                <a:cs typeface="Merriweather"/>
                <a:sym typeface="Merriweather"/>
              </a:rPr>
              <a:t>Cosa intendiamo per accessibilità?</a:t>
            </a:r>
            <a:endParaRPr>
              <a:latin typeface="Merriweather"/>
              <a:ea typeface="Merriweather"/>
              <a:cs typeface="Merriweather"/>
              <a:sym typeface="Merriweather"/>
            </a:endParaRPr>
          </a:p>
          <a:p>
            <a:pPr marL="0" lvl="0" indent="0" algn="l" rtl="0">
              <a:lnSpc>
                <a:spcPct val="150000"/>
              </a:lnSpc>
              <a:spcBef>
                <a:spcPts val="0"/>
              </a:spcBef>
              <a:spcAft>
                <a:spcPts val="0"/>
              </a:spcAft>
              <a:buNone/>
            </a:pPr>
            <a:endParaRPr>
              <a:latin typeface="Merriweather"/>
              <a:ea typeface="Merriweather"/>
              <a:cs typeface="Merriweather"/>
              <a:sym typeface="Merriweather"/>
            </a:endParaRPr>
          </a:p>
          <a:p>
            <a:pPr marL="0" lvl="0" indent="0" algn="l" rtl="0">
              <a:lnSpc>
                <a:spcPct val="150000"/>
              </a:lnSpc>
              <a:spcBef>
                <a:spcPts val="0"/>
              </a:spcBef>
              <a:spcAft>
                <a:spcPts val="0"/>
              </a:spcAft>
              <a:buNone/>
            </a:pPr>
            <a:r>
              <a:rPr lang="it">
                <a:latin typeface="Merriweather"/>
                <a:ea typeface="Merriweather"/>
                <a:cs typeface="Merriweather"/>
                <a:sym typeface="Merriweather"/>
              </a:rPr>
              <a:t>Ad esempio: </a:t>
            </a:r>
            <a:r>
              <a:rPr lang="it" u="sng">
                <a:solidFill>
                  <a:schemeClr val="hlink"/>
                </a:solidFill>
                <a:latin typeface="Merriweather"/>
                <a:ea typeface="Merriweather"/>
                <a:cs typeface="Merriweather"/>
                <a:sym typeface="Merriweather"/>
                <a:hlinkClick r:id="rId3"/>
              </a:rPr>
              <a:t>https://www.youtube.com/watch?v=QTqFYLqeXlk</a:t>
            </a:r>
            <a:endParaRPr>
              <a:solidFill>
                <a:schemeClr val="dk1"/>
              </a:solidFill>
              <a:latin typeface="Merriweather"/>
              <a:ea typeface="Merriweather"/>
              <a:cs typeface="Merriweather"/>
              <a:sym typeface="Merriweather"/>
            </a:endParaRPr>
          </a:p>
          <a:p>
            <a:pPr marL="0" lvl="0" indent="0" algn="l" rtl="0">
              <a:lnSpc>
                <a:spcPct val="150000"/>
              </a:lnSpc>
              <a:spcBef>
                <a:spcPts val="0"/>
              </a:spcBef>
              <a:spcAft>
                <a:spcPts val="0"/>
              </a:spcAft>
              <a:buNone/>
            </a:pPr>
            <a:endParaRPr>
              <a:solidFill>
                <a:schemeClr val="dk1"/>
              </a:solidFill>
              <a:latin typeface="Merriweather"/>
              <a:ea typeface="Merriweather"/>
              <a:cs typeface="Merriweather"/>
              <a:sym typeface="Merriweather"/>
            </a:endParaRPr>
          </a:p>
          <a:p>
            <a:pPr marL="0" lvl="0" indent="0" algn="l" rtl="0">
              <a:lnSpc>
                <a:spcPct val="150000"/>
              </a:lnSpc>
              <a:spcBef>
                <a:spcPts val="0"/>
              </a:spcBef>
              <a:spcAft>
                <a:spcPts val="0"/>
              </a:spcAft>
              <a:buNone/>
            </a:pPr>
            <a:endParaRPr>
              <a:latin typeface="Merriweather"/>
              <a:ea typeface="Merriweather"/>
              <a:cs typeface="Merriweather"/>
              <a:sym typeface="Merriweather"/>
            </a:endParaRPr>
          </a:p>
          <a:p>
            <a:pPr marL="0" lvl="0" indent="0" algn="l" rtl="0">
              <a:lnSpc>
                <a:spcPct val="150000"/>
              </a:lnSpc>
              <a:spcBef>
                <a:spcPts val="0"/>
              </a:spcBef>
              <a:spcAft>
                <a:spcPts val="0"/>
              </a:spcAft>
              <a:buNone/>
            </a:pPr>
            <a:endParaRPr>
              <a:latin typeface="Merriweather"/>
              <a:ea typeface="Merriweather"/>
              <a:cs typeface="Merriweather"/>
              <a:sym typeface="Merriweather"/>
            </a:endParaRPr>
          </a:p>
        </p:txBody>
      </p:sp>
      <p:pic>
        <p:nvPicPr>
          <p:cNvPr id="206" name="Google Shape;206;p32"/>
          <p:cNvPicPr preferRelativeResize="0"/>
          <p:nvPr/>
        </p:nvPicPr>
        <p:blipFill>
          <a:blip r:embed="rId4">
            <a:alphaModFix/>
          </a:blip>
          <a:stretch>
            <a:fillRect/>
          </a:stretch>
        </p:blipFill>
        <p:spPr>
          <a:xfrm>
            <a:off x="227200" y="4870125"/>
            <a:ext cx="205200" cy="205200"/>
          </a:xfrm>
          <a:prstGeom prst="rect">
            <a:avLst/>
          </a:prstGeom>
          <a:noFill/>
          <a:ln>
            <a:noFill/>
          </a:ln>
        </p:spPr>
      </p:pic>
      <p:pic>
        <p:nvPicPr>
          <p:cNvPr id="207" name="Google Shape;207;p32"/>
          <p:cNvPicPr preferRelativeResize="0"/>
          <p:nvPr/>
        </p:nvPicPr>
        <p:blipFill>
          <a:blip r:embed="rId5">
            <a:alphaModFix/>
          </a:blip>
          <a:stretch>
            <a:fillRect/>
          </a:stretch>
        </p:blipFill>
        <p:spPr>
          <a:xfrm>
            <a:off x="3960833" y="0"/>
            <a:ext cx="6855682" cy="51434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000000"/>
              </a:solidFill>
              <a:latin typeface="Merriweather Black"/>
              <a:ea typeface="Merriweather Black"/>
              <a:cs typeface="Merriweather Black"/>
              <a:sym typeface="Merriweather Black"/>
            </a:endParaRPr>
          </a:p>
        </p:txBody>
      </p:sp>
      <p:pic>
        <p:nvPicPr>
          <p:cNvPr id="213" name="Google Shape;213;p33"/>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214" name="Google Shape;214;p33"/>
          <p:cNvSpPr txBox="1"/>
          <p:nvPr/>
        </p:nvSpPr>
        <p:spPr>
          <a:xfrm>
            <a:off x="441975" y="1359950"/>
            <a:ext cx="4337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latin typeface="Merriweather"/>
              <a:ea typeface="Merriweather"/>
              <a:cs typeface="Merriweather"/>
              <a:sym typeface="Merriweather"/>
            </a:endParaRPr>
          </a:p>
        </p:txBody>
      </p:sp>
      <p:pic>
        <p:nvPicPr>
          <p:cNvPr id="215" name="Google Shape;215;p33"/>
          <p:cNvPicPr preferRelativeResize="0"/>
          <p:nvPr/>
        </p:nvPicPr>
        <p:blipFill>
          <a:blip r:embed="rId4">
            <a:alphaModFix/>
          </a:blip>
          <a:stretch>
            <a:fillRect/>
          </a:stretch>
        </p:blipFill>
        <p:spPr>
          <a:xfrm>
            <a:off x="152400" y="152400"/>
            <a:ext cx="4469076" cy="4838699"/>
          </a:xfrm>
          <a:prstGeom prst="rect">
            <a:avLst/>
          </a:prstGeom>
          <a:noFill/>
          <a:ln>
            <a:noFill/>
          </a:ln>
        </p:spPr>
      </p:pic>
      <p:pic>
        <p:nvPicPr>
          <p:cNvPr id="216" name="Google Shape;216;p33"/>
          <p:cNvPicPr preferRelativeResize="0"/>
          <p:nvPr/>
        </p:nvPicPr>
        <p:blipFill>
          <a:blip r:embed="rId5">
            <a:alphaModFix/>
          </a:blip>
          <a:stretch>
            <a:fillRect/>
          </a:stretch>
        </p:blipFill>
        <p:spPr>
          <a:xfrm>
            <a:off x="4773876" y="152400"/>
            <a:ext cx="4154440"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4"/>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AR Mobile App vs Web AR </a:t>
            </a:r>
            <a:endParaRPr sz="2800">
              <a:solidFill>
                <a:srgbClr val="000000"/>
              </a:solidFill>
              <a:latin typeface="Merriweather Black"/>
              <a:ea typeface="Merriweather Black"/>
              <a:cs typeface="Merriweather Black"/>
              <a:sym typeface="Merriweather Black"/>
            </a:endParaRPr>
          </a:p>
        </p:txBody>
      </p:sp>
      <p:pic>
        <p:nvPicPr>
          <p:cNvPr id="222" name="Google Shape;222;p34"/>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223" name="Google Shape;223;p34"/>
          <p:cNvSpPr txBox="1"/>
          <p:nvPr/>
        </p:nvSpPr>
        <p:spPr>
          <a:xfrm>
            <a:off x="432400" y="1967075"/>
            <a:ext cx="32298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a:latin typeface="Merriweather"/>
                <a:ea typeface="Merriweather"/>
                <a:cs typeface="Merriweather"/>
                <a:sym typeface="Merriweather"/>
              </a:rPr>
              <a:t>A nessuno piace installare nuove app sul telefono.</a:t>
            </a:r>
            <a:endParaRPr>
              <a:latin typeface="Merriweather"/>
              <a:ea typeface="Merriweather"/>
              <a:cs typeface="Merriweather"/>
              <a:sym typeface="Merriweather"/>
            </a:endParaRPr>
          </a:p>
          <a:p>
            <a:pPr marL="0" lvl="0" indent="0" algn="l" rtl="0">
              <a:lnSpc>
                <a:spcPct val="115000"/>
              </a:lnSpc>
              <a:spcBef>
                <a:spcPts val="0"/>
              </a:spcBef>
              <a:spcAft>
                <a:spcPts val="0"/>
              </a:spcAft>
              <a:buNone/>
            </a:pPr>
            <a:r>
              <a:rPr lang="it">
                <a:latin typeface="Merriweather"/>
                <a:ea typeface="Merriweather"/>
                <a:cs typeface="Merriweather"/>
                <a:sym typeface="Merriweather"/>
              </a:rPr>
              <a:t>Soprattutto per esperienze saltuarie e limitate nel tempo.</a:t>
            </a:r>
            <a:endParaRPr>
              <a:latin typeface="Merriweather"/>
              <a:ea typeface="Merriweather"/>
              <a:cs typeface="Merriweather"/>
              <a:sym typeface="Merriweather"/>
            </a:endParaRPr>
          </a:p>
        </p:txBody>
      </p:sp>
      <p:pic>
        <p:nvPicPr>
          <p:cNvPr id="224" name="Google Shape;224;p34"/>
          <p:cNvPicPr preferRelativeResize="0"/>
          <p:nvPr/>
        </p:nvPicPr>
        <p:blipFill>
          <a:blip r:embed="rId4">
            <a:alphaModFix/>
          </a:blip>
          <a:stretch>
            <a:fillRect/>
          </a:stretch>
        </p:blipFill>
        <p:spPr>
          <a:xfrm>
            <a:off x="3950350" y="1442500"/>
            <a:ext cx="5193651" cy="545374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000000"/>
              </a:solidFill>
              <a:latin typeface="Merriweather Black"/>
              <a:ea typeface="Merriweather Black"/>
              <a:cs typeface="Merriweather Black"/>
              <a:sym typeface="Merriweather Black"/>
            </a:endParaRPr>
          </a:p>
        </p:txBody>
      </p:sp>
      <p:sp>
        <p:nvSpPr>
          <p:cNvPr id="230" name="Google Shape;230;p35"/>
          <p:cNvSpPr txBox="1"/>
          <p:nvPr/>
        </p:nvSpPr>
        <p:spPr>
          <a:xfrm>
            <a:off x="441975" y="1359950"/>
            <a:ext cx="7120200" cy="2134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AR Mobile App è una classica app Mobile che contiene un’esperienza di Realtà Aumentata. Come tutte le app, va cercata nello Store, scaricata, e tenuta aggiornata. </a:t>
            </a:r>
            <a:endParaRPr>
              <a:latin typeface="Merriweather"/>
              <a:ea typeface="Merriweather"/>
              <a:cs typeface="Merriweather"/>
              <a:sym typeface="Merriweather"/>
            </a:endParaRPr>
          </a:p>
          <a:p>
            <a:pPr marL="457200" lvl="0" indent="0" algn="l" rtl="0">
              <a:lnSpc>
                <a:spcPct val="115000"/>
              </a:lnSpc>
              <a:spcBef>
                <a:spcPts val="0"/>
              </a:spcBef>
              <a:spcAft>
                <a:spcPts val="0"/>
              </a:spcAft>
              <a:buNone/>
            </a:pPr>
            <a:endParaRPr>
              <a:latin typeface="Merriweather"/>
              <a:ea typeface="Merriweather"/>
              <a:cs typeface="Merriweather"/>
              <a:sym typeface="Merriweather"/>
            </a:endParaRPr>
          </a:p>
          <a:p>
            <a:pPr marL="457200" lvl="0" indent="-317500" algn="l" rtl="0">
              <a:lnSpc>
                <a:spcPct val="115000"/>
              </a:lnSpc>
              <a:spcBef>
                <a:spcPts val="0"/>
              </a:spcBef>
              <a:spcAft>
                <a:spcPts val="0"/>
              </a:spcAft>
              <a:buClr>
                <a:schemeClr val="dk1"/>
              </a:buClr>
              <a:buSzPts val="1400"/>
              <a:buFont typeface="Merriweather"/>
              <a:buChar char="●"/>
            </a:pPr>
            <a:r>
              <a:rPr lang="it">
                <a:solidFill>
                  <a:schemeClr val="dk1"/>
                </a:solidFill>
                <a:latin typeface="Merriweather"/>
                <a:ea typeface="Merriweather"/>
                <a:cs typeface="Merriweather"/>
                <a:sym typeface="Merriweather"/>
              </a:rPr>
              <a:t>Web AR significa un sito Web, raggiungibile online, che contiene un’esperienza di Realtà Aumentata. Basta digitare un link nel browser, o scannerizzare un QR-Code, e una volta dati i permessi, la telecamera inizia a riprendere il mondo reale e ad aggiungere contenuti</a:t>
            </a:r>
            <a:endParaRPr>
              <a:latin typeface="Merriweather"/>
              <a:ea typeface="Merriweather"/>
              <a:cs typeface="Merriweather"/>
              <a:sym typeface="Merriweather"/>
            </a:endParaRPr>
          </a:p>
        </p:txBody>
      </p:sp>
      <p:pic>
        <p:nvPicPr>
          <p:cNvPr id="231" name="Google Shape;231;p35"/>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232" name="Google Shape;232;p35"/>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AR Mobile App e Web AR</a:t>
            </a:r>
            <a:endParaRPr sz="2800">
              <a:solidFill>
                <a:srgbClr val="000000"/>
              </a:solidFill>
              <a:latin typeface="Merriweather Black"/>
              <a:ea typeface="Merriweather Black"/>
              <a:cs typeface="Merriweather Black"/>
              <a:sym typeface="Merriweather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6"/>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AR Mobile App vs Web AR </a:t>
            </a:r>
            <a:endParaRPr sz="2800">
              <a:solidFill>
                <a:srgbClr val="000000"/>
              </a:solidFill>
              <a:latin typeface="Merriweather Black"/>
              <a:ea typeface="Merriweather Black"/>
              <a:cs typeface="Merriweather Black"/>
              <a:sym typeface="Merriweather Black"/>
            </a:endParaRPr>
          </a:p>
        </p:txBody>
      </p:sp>
      <p:pic>
        <p:nvPicPr>
          <p:cNvPr id="238" name="Google Shape;238;p36"/>
          <p:cNvPicPr preferRelativeResize="0"/>
          <p:nvPr/>
        </p:nvPicPr>
        <p:blipFill>
          <a:blip r:embed="rId3">
            <a:alphaModFix/>
          </a:blip>
          <a:stretch>
            <a:fillRect/>
          </a:stretch>
        </p:blipFill>
        <p:spPr>
          <a:xfrm>
            <a:off x="227200" y="4870125"/>
            <a:ext cx="205200" cy="205200"/>
          </a:xfrm>
          <a:prstGeom prst="rect">
            <a:avLst/>
          </a:prstGeom>
          <a:noFill/>
          <a:ln>
            <a:noFill/>
          </a:ln>
        </p:spPr>
      </p:pic>
      <p:graphicFrame>
        <p:nvGraphicFramePr>
          <p:cNvPr id="239" name="Google Shape;239;p36"/>
          <p:cNvGraphicFramePr/>
          <p:nvPr/>
        </p:nvGraphicFramePr>
        <p:xfrm>
          <a:off x="432400" y="1262000"/>
          <a:ext cx="3000000" cy="3000000"/>
        </p:xfrm>
        <a:graphic>
          <a:graphicData uri="http://schemas.openxmlformats.org/drawingml/2006/table">
            <a:tbl>
              <a:tblPr>
                <a:noFill/>
                <a:tableStyleId>{BDAEFE4B-668E-46C3-AC5C-F292864265B7}</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sz="1200"/>
                    </a:p>
                  </a:txBody>
                  <a:tcPr marL="91425" marR="91425" marT="91425" marB="91425" anchor="ctr"/>
                </a:tc>
                <a:tc>
                  <a:txBody>
                    <a:bodyPr/>
                    <a:lstStyle/>
                    <a:p>
                      <a:pPr marL="0" lvl="0" indent="0" algn="l" rtl="0">
                        <a:spcBef>
                          <a:spcPts val="0"/>
                        </a:spcBef>
                        <a:spcAft>
                          <a:spcPts val="0"/>
                        </a:spcAft>
                        <a:buNone/>
                      </a:pPr>
                      <a:r>
                        <a:rPr lang="it" sz="1200"/>
                        <a:t>AR Mobile App</a:t>
                      </a:r>
                      <a:endParaRPr sz="1200"/>
                    </a:p>
                  </a:txBody>
                  <a:tcPr marL="91425" marR="91425" marT="91425" marB="91425" anchor="ctr"/>
                </a:tc>
                <a:tc>
                  <a:txBody>
                    <a:bodyPr/>
                    <a:lstStyle/>
                    <a:p>
                      <a:pPr marL="0" lvl="0" indent="0" algn="l" rtl="0">
                        <a:spcBef>
                          <a:spcPts val="0"/>
                        </a:spcBef>
                        <a:spcAft>
                          <a:spcPts val="0"/>
                        </a:spcAft>
                        <a:buNone/>
                      </a:pPr>
                      <a:r>
                        <a:rPr lang="it" sz="1200"/>
                        <a:t>Web AR</a:t>
                      </a:r>
                      <a:endParaRPr sz="1200"/>
                    </a:p>
                  </a:txBody>
                  <a:tcPr marL="91425" marR="91425" marT="91425" marB="91425" anchor="ct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it" sz="1200"/>
                        <a:t>Feature</a:t>
                      </a:r>
                      <a:endParaRPr sz="1200"/>
                    </a:p>
                  </a:txBody>
                  <a:tcPr marL="91425" marR="91425" marT="91425" marB="91425" anchor="ctr"/>
                </a:tc>
                <a:tc>
                  <a:txBody>
                    <a:bodyPr/>
                    <a:lstStyle/>
                    <a:p>
                      <a:pPr marL="0" lvl="0" indent="0" algn="l" rtl="0">
                        <a:spcBef>
                          <a:spcPts val="0"/>
                        </a:spcBef>
                        <a:spcAft>
                          <a:spcPts val="0"/>
                        </a:spcAft>
                        <a:buNone/>
                      </a:pPr>
                      <a:r>
                        <a:rPr lang="it" sz="1200"/>
                        <a:t>Esperienze molto più complesse e complete rispetto a Web AR</a:t>
                      </a:r>
                      <a:endParaRPr sz="1200"/>
                    </a:p>
                  </a:txBody>
                  <a:tcPr marL="91425" marR="91425" marT="91425" marB="91425" anchor="ctr"/>
                </a:tc>
                <a:tc>
                  <a:txBody>
                    <a:bodyPr/>
                    <a:lstStyle/>
                    <a:p>
                      <a:pPr marL="0" lvl="0" indent="0" algn="l" rtl="0">
                        <a:spcBef>
                          <a:spcPts val="0"/>
                        </a:spcBef>
                        <a:spcAft>
                          <a:spcPts val="0"/>
                        </a:spcAft>
                        <a:buNone/>
                      </a:pPr>
                      <a:r>
                        <a:rPr lang="it" sz="1200"/>
                        <a:t>Update di nuove feature/bug istantanei, come per ogni altro sito Web. Facilità di condivisione (tramite link/QR Code)</a:t>
                      </a:r>
                      <a:endParaRPr sz="1200"/>
                    </a:p>
                  </a:txBody>
                  <a:tcPr marL="91425" marR="91425" marT="91425" marB="91425" anchor="ct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it" sz="1200"/>
                        <a:t>Costi</a:t>
                      </a:r>
                      <a:endParaRPr sz="1200"/>
                    </a:p>
                  </a:txBody>
                  <a:tcPr marL="91425" marR="91425" marT="91425" marB="91425" anchor="ctr"/>
                </a:tc>
                <a:tc>
                  <a:txBody>
                    <a:bodyPr/>
                    <a:lstStyle/>
                    <a:p>
                      <a:pPr marL="0" lvl="0" indent="0" algn="l" rtl="0">
                        <a:spcBef>
                          <a:spcPts val="0"/>
                        </a:spcBef>
                        <a:spcAft>
                          <a:spcPts val="0"/>
                        </a:spcAft>
                        <a:buNone/>
                      </a:pPr>
                      <a:r>
                        <a:rPr lang="it" sz="1200"/>
                        <a:t>Molto più elevati rispetto allo sviluppo di una Web AR</a:t>
                      </a:r>
                      <a:endParaRPr sz="1200"/>
                    </a:p>
                  </a:txBody>
                  <a:tcPr marL="91425" marR="91425" marT="91425" marB="91425" anchor="ctr"/>
                </a:tc>
                <a:tc>
                  <a:txBody>
                    <a:bodyPr/>
                    <a:lstStyle/>
                    <a:p>
                      <a:pPr marL="0" lvl="0" indent="0" algn="l" rtl="0">
                        <a:spcBef>
                          <a:spcPts val="0"/>
                        </a:spcBef>
                        <a:spcAft>
                          <a:spcPts val="0"/>
                        </a:spcAft>
                        <a:buNone/>
                      </a:pPr>
                      <a:r>
                        <a:rPr lang="it" sz="1200"/>
                        <a:t>Molto più bassi rispetto ad una Mobile App</a:t>
                      </a:r>
                      <a:endParaRPr sz="1200"/>
                    </a:p>
                  </a:txBody>
                  <a:tcPr marL="91425" marR="91425" marT="91425" marB="91425" anchor="ct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it" sz="1200"/>
                        <a:t>Problemi/Limiti</a:t>
                      </a:r>
                      <a:endParaRPr sz="1200"/>
                    </a:p>
                  </a:txBody>
                  <a:tcPr marL="91425" marR="91425" marT="91425" marB="91425" anchor="ctr"/>
                </a:tc>
                <a:tc>
                  <a:txBody>
                    <a:bodyPr/>
                    <a:lstStyle/>
                    <a:p>
                      <a:pPr marL="0" lvl="0" indent="0" algn="l" rtl="0">
                        <a:spcBef>
                          <a:spcPts val="0"/>
                        </a:spcBef>
                        <a:spcAft>
                          <a:spcPts val="0"/>
                        </a:spcAft>
                        <a:buNone/>
                      </a:pPr>
                      <a:r>
                        <a:rPr lang="it" sz="1200"/>
                        <a:t>L’utente potrebbe non avere spazio per installare l’app. L’app va tenuta aggiornata; ad ogni bugfix/modifica va rilasciata una nuova versione sullo Store.</a:t>
                      </a:r>
                      <a:endParaRPr sz="1200"/>
                    </a:p>
                  </a:txBody>
                  <a:tcPr marL="91425" marR="91425" marT="91425" marB="91425" anchor="ctr"/>
                </a:tc>
                <a:tc>
                  <a:txBody>
                    <a:bodyPr/>
                    <a:lstStyle/>
                    <a:p>
                      <a:pPr marL="0" lvl="0" indent="0" algn="l" rtl="0">
                        <a:spcBef>
                          <a:spcPts val="0"/>
                        </a:spcBef>
                        <a:spcAft>
                          <a:spcPts val="0"/>
                        </a:spcAft>
                        <a:buNone/>
                      </a:pPr>
                      <a:r>
                        <a:rPr lang="it" sz="1200"/>
                        <a:t>L’utente potrebbe aspettarsi performance e UX come un’app mobile. Una volta arrivato sul sito, vanno dati i permessi (perlomeno alla fotocamera). </a:t>
                      </a:r>
                      <a:r>
                        <a:rPr lang="it" sz="1200">
                          <a:solidFill>
                            <a:schemeClr val="dk1"/>
                          </a:solidFill>
                        </a:rPr>
                        <a:t>Esperienze limitate nelle tipologie e performance.</a:t>
                      </a:r>
                      <a:endParaRPr sz="1200"/>
                    </a:p>
                  </a:txBody>
                  <a:tcPr marL="91425" marR="91425" marT="91425" marB="91425"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7"/>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000000"/>
              </a:solidFill>
              <a:latin typeface="Merriweather Black"/>
              <a:ea typeface="Merriweather Black"/>
              <a:cs typeface="Merriweather Black"/>
              <a:sym typeface="Merriweather Black"/>
            </a:endParaRPr>
          </a:p>
        </p:txBody>
      </p:sp>
      <p:pic>
        <p:nvPicPr>
          <p:cNvPr id="245" name="Google Shape;245;p37"/>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246" name="Google Shape;246;p37"/>
          <p:cNvSpPr txBox="1"/>
          <p:nvPr/>
        </p:nvSpPr>
        <p:spPr>
          <a:xfrm>
            <a:off x="441975" y="1359950"/>
            <a:ext cx="71202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u="sng" dirty="0">
                <a:solidFill>
                  <a:schemeClr val="hlink"/>
                </a:solidFill>
                <a:latin typeface="Merriweather"/>
                <a:ea typeface="Merriweather"/>
                <a:cs typeface="Merriweather"/>
                <a:sym typeface="Merriweather"/>
                <a:hlinkClick r:id="rId4"/>
              </a:rPr>
              <a:t>https://nicolocarpignoli.github.io/webar/warrior/</a:t>
            </a:r>
            <a:endParaRPr dirty="0">
              <a:latin typeface="Merriweather"/>
              <a:ea typeface="Merriweather"/>
              <a:cs typeface="Merriweather"/>
              <a:sym typeface="Merriweather"/>
            </a:endParaRPr>
          </a:p>
          <a:p>
            <a:pPr marL="0" lvl="0" indent="0" algn="l" rtl="0">
              <a:lnSpc>
                <a:spcPct val="115000"/>
              </a:lnSpc>
              <a:spcBef>
                <a:spcPts val="0"/>
              </a:spcBef>
              <a:spcAft>
                <a:spcPts val="0"/>
              </a:spcAft>
              <a:buNone/>
            </a:pPr>
            <a:endParaRPr dirty="0">
              <a:latin typeface="Merriweather"/>
              <a:ea typeface="Merriweather"/>
              <a:cs typeface="Merriweather"/>
              <a:sym typeface="Merriweather"/>
            </a:endParaRPr>
          </a:p>
        </p:txBody>
      </p:sp>
      <p:sp>
        <p:nvSpPr>
          <p:cNvPr id="247" name="Google Shape;247;p37"/>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Demo #1 - Marker Based Web AR (AR.js)</a:t>
            </a:r>
            <a:endParaRPr sz="2800">
              <a:solidFill>
                <a:srgbClr val="000000"/>
              </a:solidFill>
              <a:latin typeface="Merriweather Black"/>
              <a:ea typeface="Merriweather Black"/>
              <a:cs typeface="Merriweather Black"/>
              <a:sym typeface="Merriweather Black"/>
            </a:endParaRPr>
          </a:p>
        </p:txBody>
      </p:sp>
      <p:pic>
        <p:nvPicPr>
          <p:cNvPr id="248" name="Google Shape;248;p37"/>
          <p:cNvPicPr preferRelativeResize="0"/>
          <p:nvPr/>
        </p:nvPicPr>
        <p:blipFill>
          <a:blip r:embed="rId5">
            <a:alphaModFix/>
          </a:blip>
          <a:stretch>
            <a:fillRect/>
          </a:stretch>
        </p:blipFill>
        <p:spPr>
          <a:xfrm>
            <a:off x="529025" y="1820225"/>
            <a:ext cx="2571025" cy="2555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8"/>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000000"/>
              </a:solidFill>
              <a:latin typeface="Merriweather Black"/>
              <a:ea typeface="Merriweather Black"/>
              <a:cs typeface="Merriweather Black"/>
              <a:sym typeface="Merriweather Black"/>
            </a:endParaRPr>
          </a:p>
        </p:txBody>
      </p:sp>
      <p:pic>
        <p:nvPicPr>
          <p:cNvPr id="254" name="Google Shape;254;p38"/>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255" name="Google Shape;255;p38"/>
          <p:cNvSpPr txBox="1"/>
          <p:nvPr/>
        </p:nvSpPr>
        <p:spPr>
          <a:xfrm>
            <a:off x="441975" y="1359950"/>
            <a:ext cx="71202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u="sng">
                <a:solidFill>
                  <a:schemeClr val="hlink"/>
                </a:solidFill>
                <a:latin typeface="Merriweather"/>
                <a:ea typeface="Merriweather"/>
                <a:cs typeface="Merriweather"/>
                <a:sym typeface="Merriweather"/>
                <a:hlinkClick r:id="rId4"/>
              </a:rPr>
              <a:t>https://nicolocarpignoli.github.io/webar/warrior/</a:t>
            </a:r>
            <a:endParaRPr>
              <a:latin typeface="Merriweather"/>
              <a:ea typeface="Merriweather"/>
              <a:cs typeface="Merriweather"/>
              <a:sym typeface="Merriweather"/>
            </a:endParaRPr>
          </a:p>
          <a:p>
            <a:pPr marL="0" lvl="0" indent="0" algn="l" rtl="0">
              <a:lnSpc>
                <a:spcPct val="115000"/>
              </a:lnSpc>
              <a:spcBef>
                <a:spcPts val="0"/>
              </a:spcBef>
              <a:spcAft>
                <a:spcPts val="0"/>
              </a:spcAft>
              <a:buNone/>
            </a:pPr>
            <a:endParaRPr>
              <a:latin typeface="Merriweather"/>
              <a:ea typeface="Merriweather"/>
              <a:cs typeface="Merriweather"/>
              <a:sym typeface="Merriweather"/>
            </a:endParaRPr>
          </a:p>
        </p:txBody>
      </p:sp>
      <p:sp>
        <p:nvSpPr>
          <p:cNvPr id="256" name="Google Shape;256;p38"/>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Demo #1 - Marker Based Web AR (AR.js)</a:t>
            </a:r>
            <a:endParaRPr sz="2800">
              <a:solidFill>
                <a:srgbClr val="000000"/>
              </a:solidFill>
              <a:latin typeface="Merriweather Black"/>
              <a:ea typeface="Merriweather Black"/>
              <a:cs typeface="Merriweather Black"/>
              <a:sym typeface="Merriweather Black"/>
            </a:endParaRPr>
          </a:p>
        </p:txBody>
      </p:sp>
      <p:pic>
        <p:nvPicPr>
          <p:cNvPr id="257" name="Google Shape;257;p38"/>
          <p:cNvPicPr preferRelativeResize="0"/>
          <p:nvPr/>
        </p:nvPicPr>
        <p:blipFill>
          <a:blip r:embed="rId5">
            <a:alphaModFix/>
          </a:blip>
          <a:stretch>
            <a:fillRect/>
          </a:stretch>
        </p:blipFill>
        <p:spPr>
          <a:xfrm>
            <a:off x="529025" y="1820225"/>
            <a:ext cx="2571025" cy="2555850"/>
          </a:xfrm>
          <a:prstGeom prst="rect">
            <a:avLst/>
          </a:prstGeom>
          <a:noFill/>
          <a:ln>
            <a:noFill/>
          </a:ln>
        </p:spPr>
      </p:pic>
      <p:pic>
        <p:nvPicPr>
          <p:cNvPr id="258" name="Google Shape;258;p38"/>
          <p:cNvPicPr preferRelativeResize="0"/>
          <p:nvPr/>
        </p:nvPicPr>
        <p:blipFill>
          <a:blip r:embed="rId6">
            <a:alphaModFix/>
          </a:blip>
          <a:stretch>
            <a:fillRect/>
          </a:stretch>
        </p:blipFill>
        <p:spPr>
          <a:xfrm>
            <a:off x="5422250" y="1359948"/>
            <a:ext cx="3122300" cy="3122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9"/>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000000"/>
              </a:solidFill>
              <a:latin typeface="Merriweather Black"/>
              <a:ea typeface="Merriweather Black"/>
              <a:cs typeface="Merriweather Black"/>
              <a:sym typeface="Merriweather Black"/>
            </a:endParaRPr>
          </a:p>
        </p:txBody>
      </p:sp>
      <p:pic>
        <p:nvPicPr>
          <p:cNvPr id="264" name="Google Shape;264;p39"/>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265" name="Google Shape;265;p39"/>
          <p:cNvSpPr txBox="1"/>
          <p:nvPr/>
        </p:nvSpPr>
        <p:spPr>
          <a:xfrm>
            <a:off x="441975" y="1359950"/>
            <a:ext cx="71202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u="sng" dirty="0">
                <a:solidFill>
                  <a:schemeClr val="hlink"/>
                </a:solidFill>
                <a:latin typeface="Merriweather"/>
                <a:ea typeface="Merriweather"/>
                <a:cs typeface="Merriweather"/>
                <a:sym typeface="Merriweather"/>
                <a:hlinkClick r:id="rId4"/>
              </a:rPr>
              <a:t>https://nicolocarpignoli.github.io/webar/video/</a:t>
            </a:r>
            <a:endParaRPr dirty="0">
              <a:latin typeface="Merriweather"/>
              <a:ea typeface="Merriweather"/>
              <a:cs typeface="Merriweather"/>
              <a:sym typeface="Merriweather"/>
            </a:endParaRPr>
          </a:p>
          <a:p>
            <a:pPr marL="0" lvl="0" indent="0" algn="l" rtl="0">
              <a:lnSpc>
                <a:spcPct val="115000"/>
              </a:lnSpc>
              <a:spcBef>
                <a:spcPts val="0"/>
              </a:spcBef>
              <a:spcAft>
                <a:spcPts val="0"/>
              </a:spcAft>
              <a:buNone/>
            </a:pPr>
            <a:endParaRPr dirty="0">
              <a:latin typeface="Merriweather"/>
              <a:ea typeface="Merriweather"/>
              <a:cs typeface="Merriweather"/>
              <a:sym typeface="Merriweather"/>
            </a:endParaRPr>
          </a:p>
        </p:txBody>
      </p:sp>
      <p:sp>
        <p:nvSpPr>
          <p:cNvPr id="266" name="Google Shape;266;p39"/>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Demo #2 - Marker Based Web AR (AR.js)</a:t>
            </a:r>
            <a:endParaRPr sz="2800">
              <a:solidFill>
                <a:srgbClr val="000000"/>
              </a:solidFill>
              <a:latin typeface="Merriweather Black"/>
              <a:ea typeface="Merriweather Black"/>
              <a:cs typeface="Merriweather Black"/>
              <a:sym typeface="Merriweather Black"/>
            </a:endParaRPr>
          </a:p>
        </p:txBody>
      </p:sp>
      <p:pic>
        <p:nvPicPr>
          <p:cNvPr id="267" name="Google Shape;267;p39"/>
          <p:cNvPicPr preferRelativeResize="0"/>
          <p:nvPr/>
        </p:nvPicPr>
        <p:blipFill>
          <a:blip r:embed="rId5">
            <a:alphaModFix/>
          </a:blip>
          <a:stretch>
            <a:fillRect/>
          </a:stretch>
        </p:blipFill>
        <p:spPr>
          <a:xfrm>
            <a:off x="441975" y="1881575"/>
            <a:ext cx="2691101" cy="26514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0"/>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000000"/>
              </a:solidFill>
              <a:latin typeface="Merriweather Black"/>
              <a:ea typeface="Merriweather Black"/>
              <a:cs typeface="Merriweather Black"/>
              <a:sym typeface="Merriweather Black"/>
            </a:endParaRPr>
          </a:p>
        </p:txBody>
      </p:sp>
      <p:pic>
        <p:nvPicPr>
          <p:cNvPr id="273" name="Google Shape;273;p40"/>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274" name="Google Shape;274;p40"/>
          <p:cNvSpPr txBox="1"/>
          <p:nvPr/>
        </p:nvSpPr>
        <p:spPr>
          <a:xfrm>
            <a:off x="441975" y="1359950"/>
            <a:ext cx="71202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u="sng">
                <a:solidFill>
                  <a:schemeClr val="hlink"/>
                </a:solidFill>
                <a:latin typeface="Merriweather"/>
                <a:ea typeface="Merriweather"/>
                <a:cs typeface="Merriweather"/>
                <a:sym typeface="Merriweather"/>
                <a:hlinkClick r:id="rId4"/>
              </a:rPr>
              <a:t>https://nicolocarpignoli.github.io/webar/video/</a:t>
            </a:r>
            <a:endParaRPr>
              <a:latin typeface="Merriweather"/>
              <a:ea typeface="Merriweather"/>
              <a:cs typeface="Merriweather"/>
              <a:sym typeface="Merriweather"/>
            </a:endParaRPr>
          </a:p>
          <a:p>
            <a:pPr marL="0" lvl="0" indent="0" algn="l" rtl="0">
              <a:lnSpc>
                <a:spcPct val="115000"/>
              </a:lnSpc>
              <a:spcBef>
                <a:spcPts val="0"/>
              </a:spcBef>
              <a:spcAft>
                <a:spcPts val="0"/>
              </a:spcAft>
              <a:buNone/>
            </a:pPr>
            <a:endParaRPr>
              <a:latin typeface="Merriweather"/>
              <a:ea typeface="Merriweather"/>
              <a:cs typeface="Merriweather"/>
              <a:sym typeface="Merriweather"/>
            </a:endParaRPr>
          </a:p>
        </p:txBody>
      </p:sp>
      <p:sp>
        <p:nvSpPr>
          <p:cNvPr id="275" name="Google Shape;275;p40"/>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Demo #2 - Marker Based Web AR (AR.js)</a:t>
            </a:r>
            <a:endParaRPr sz="2800">
              <a:solidFill>
                <a:srgbClr val="000000"/>
              </a:solidFill>
              <a:latin typeface="Merriweather Black"/>
              <a:ea typeface="Merriweather Black"/>
              <a:cs typeface="Merriweather Black"/>
              <a:sym typeface="Merriweather Black"/>
            </a:endParaRPr>
          </a:p>
        </p:txBody>
      </p:sp>
      <p:pic>
        <p:nvPicPr>
          <p:cNvPr id="276" name="Google Shape;276;p40"/>
          <p:cNvPicPr preferRelativeResize="0"/>
          <p:nvPr/>
        </p:nvPicPr>
        <p:blipFill>
          <a:blip r:embed="rId5">
            <a:alphaModFix/>
          </a:blip>
          <a:stretch>
            <a:fillRect/>
          </a:stretch>
        </p:blipFill>
        <p:spPr>
          <a:xfrm>
            <a:off x="441975" y="1881575"/>
            <a:ext cx="2691101" cy="2651401"/>
          </a:xfrm>
          <a:prstGeom prst="rect">
            <a:avLst/>
          </a:prstGeom>
          <a:noFill/>
          <a:ln>
            <a:noFill/>
          </a:ln>
        </p:spPr>
      </p:pic>
      <p:pic>
        <p:nvPicPr>
          <p:cNvPr id="277" name="Google Shape;277;p40"/>
          <p:cNvPicPr preferRelativeResize="0"/>
          <p:nvPr/>
        </p:nvPicPr>
        <p:blipFill>
          <a:blip r:embed="rId6">
            <a:alphaModFix/>
          </a:blip>
          <a:stretch>
            <a:fillRect/>
          </a:stretch>
        </p:blipFill>
        <p:spPr>
          <a:xfrm>
            <a:off x="5549150" y="1575847"/>
            <a:ext cx="2957125" cy="2957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1"/>
          <p:cNvSpPr txBox="1"/>
          <p:nvPr/>
        </p:nvSpPr>
        <p:spPr>
          <a:xfrm>
            <a:off x="227200" y="2338800"/>
            <a:ext cx="3894300" cy="46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Progettare</a:t>
            </a:r>
            <a:endParaRPr sz="2800">
              <a:solidFill>
                <a:srgbClr val="000000"/>
              </a:solidFill>
              <a:latin typeface="Merriweather Black"/>
              <a:ea typeface="Merriweather Black"/>
              <a:cs typeface="Merriweather Black"/>
              <a:sym typeface="Merriweather Black"/>
            </a:endParaRPr>
          </a:p>
        </p:txBody>
      </p:sp>
      <p:sp>
        <p:nvSpPr>
          <p:cNvPr id="283" name="Google Shape;283;p41"/>
          <p:cNvSpPr txBox="1"/>
          <p:nvPr/>
        </p:nvSpPr>
        <p:spPr>
          <a:xfrm>
            <a:off x="3867975" y="1046075"/>
            <a:ext cx="4605000" cy="1326300"/>
          </a:xfrm>
          <a:prstGeom prst="rect">
            <a:avLst/>
          </a:prstGeom>
          <a:noFill/>
          <a:ln>
            <a:noFill/>
          </a:ln>
        </p:spPr>
        <p:txBody>
          <a:bodyPr spcFirstLastPara="1" wrap="square" lIns="91425" tIns="91425" rIns="91425" bIns="91425" anchor="t" anchorCtr="0">
            <a:noAutofit/>
          </a:bodyPr>
          <a:lstStyle/>
          <a:p>
            <a:pPr marL="0" lvl="0" indent="0" algn="l" rtl="0">
              <a:lnSpc>
                <a:spcPct val="127500"/>
              </a:lnSpc>
              <a:spcBef>
                <a:spcPts val="0"/>
              </a:spcBef>
              <a:spcAft>
                <a:spcPts val="0"/>
              </a:spcAft>
              <a:buClr>
                <a:schemeClr val="dk1"/>
              </a:buClr>
              <a:buSzPts val="1100"/>
              <a:buFont typeface="Arial"/>
              <a:buNone/>
            </a:pPr>
            <a:endParaRPr sz="1600" b="1">
              <a:solidFill>
                <a:srgbClr val="212529"/>
              </a:solidFill>
              <a:latin typeface="Merriweather"/>
              <a:ea typeface="Merriweather"/>
              <a:cs typeface="Merriweather"/>
              <a:sym typeface="Merriweather"/>
            </a:endParaRPr>
          </a:p>
        </p:txBody>
      </p:sp>
      <p:pic>
        <p:nvPicPr>
          <p:cNvPr id="284" name="Google Shape;284;p41"/>
          <p:cNvPicPr preferRelativeResize="0"/>
          <p:nvPr/>
        </p:nvPicPr>
        <p:blipFill>
          <a:blip r:embed="rId3">
            <a:alphaModFix/>
          </a:blip>
          <a:stretch>
            <a:fillRect/>
          </a:stretch>
        </p:blipFill>
        <p:spPr>
          <a:xfrm>
            <a:off x="227200" y="4870125"/>
            <a:ext cx="205200" cy="205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p:nvPr/>
        </p:nvSpPr>
        <p:spPr>
          <a:xfrm>
            <a:off x="227200" y="2338800"/>
            <a:ext cx="3894300" cy="46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Conoscere</a:t>
            </a:r>
            <a:endParaRPr sz="2800">
              <a:solidFill>
                <a:srgbClr val="000000"/>
              </a:solidFill>
              <a:latin typeface="Merriweather Black"/>
              <a:ea typeface="Merriweather Black"/>
              <a:cs typeface="Merriweather Black"/>
              <a:sym typeface="Merriweather Black"/>
            </a:endParaRPr>
          </a:p>
        </p:txBody>
      </p:sp>
      <p:sp>
        <p:nvSpPr>
          <p:cNvPr id="71" name="Google Shape;71;p15"/>
          <p:cNvSpPr txBox="1"/>
          <p:nvPr/>
        </p:nvSpPr>
        <p:spPr>
          <a:xfrm>
            <a:off x="3867975" y="1046075"/>
            <a:ext cx="4605000" cy="1326300"/>
          </a:xfrm>
          <a:prstGeom prst="rect">
            <a:avLst/>
          </a:prstGeom>
          <a:noFill/>
          <a:ln>
            <a:noFill/>
          </a:ln>
        </p:spPr>
        <p:txBody>
          <a:bodyPr spcFirstLastPara="1" wrap="square" lIns="91425" tIns="91425" rIns="91425" bIns="91425" anchor="t" anchorCtr="0">
            <a:noAutofit/>
          </a:bodyPr>
          <a:lstStyle/>
          <a:p>
            <a:pPr marL="0" lvl="0" indent="0" algn="l" rtl="0">
              <a:lnSpc>
                <a:spcPct val="127500"/>
              </a:lnSpc>
              <a:spcBef>
                <a:spcPts val="0"/>
              </a:spcBef>
              <a:spcAft>
                <a:spcPts val="0"/>
              </a:spcAft>
              <a:buClr>
                <a:schemeClr val="dk1"/>
              </a:buClr>
              <a:buSzPts val="1100"/>
              <a:buFont typeface="Arial"/>
              <a:buNone/>
            </a:pPr>
            <a:endParaRPr sz="1600" b="1">
              <a:solidFill>
                <a:srgbClr val="212529"/>
              </a:solidFill>
              <a:latin typeface="Merriweather"/>
              <a:ea typeface="Merriweather"/>
              <a:cs typeface="Merriweather"/>
              <a:sym typeface="Merriweather"/>
            </a:endParaRPr>
          </a:p>
        </p:txBody>
      </p:sp>
      <p:pic>
        <p:nvPicPr>
          <p:cNvPr id="72" name="Google Shape;72;p15"/>
          <p:cNvPicPr preferRelativeResize="0"/>
          <p:nvPr/>
        </p:nvPicPr>
        <p:blipFill>
          <a:blip r:embed="rId3">
            <a:alphaModFix/>
          </a:blip>
          <a:stretch>
            <a:fillRect/>
          </a:stretch>
        </p:blipFill>
        <p:spPr>
          <a:xfrm>
            <a:off x="227200" y="4870125"/>
            <a:ext cx="205200" cy="205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2"/>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000000"/>
              </a:solidFill>
              <a:latin typeface="Merriweather Black"/>
              <a:ea typeface="Merriweather Black"/>
              <a:cs typeface="Merriweather Black"/>
              <a:sym typeface="Merriweather Black"/>
            </a:endParaRPr>
          </a:p>
        </p:txBody>
      </p:sp>
      <p:pic>
        <p:nvPicPr>
          <p:cNvPr id="290" name="Google Shape;290;p42"/>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291" name="Google Shape;291;p42"/>
          <p:cNvSpPr txBox="1"/>
          <p:nvPr/>
        </p:nvSpPr>
        <p:spPr>
          <a:xfrm>
            <a:off x="441975" y="1359950"/>
            <a:ext cx="3918300" cy="2134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erriweather"/>
              <a:buChar char="●"/>
            </a:pPr>
            <a:r>
              <a:rPr lang="it" u="sng">
                <a:solidFill>
                  <a:schemeClr val="hlink"/>
                </a:solidFill>
                <a:latin typeface="Merriweather"/>
                <a:ea typeface="Merriweather"/>
                <a:cs typeface="Merriweather"/>
                <a:sym typeface="Merriweather"/>
                <a:hlinkClick r:id="rId4"/>
              </a:rPr>
              <a:t>https://unity.com/unity/features/ar</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Architettura a plugin</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Gratuito per studenti/freelancer o piccoli team</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Piattaforma di Authoring: Unity MARS</a:t>
            </a:r>
            <a:endParaRPr>
              <a:latin typeface="Merriweather"/>
              <a:ea typeface="Merriweather"/>
              <a:cs typeface="Merriweather"/>
              <a:sym typeface="Merriweather"/>
            </a:endParaRPr>
          </a:p>
          <a:p>
            <a:pPr marL="0" lvl="0" indent="0" algn="l" rtl="0">
              <a:lnSpc>
                <a:spcPct val="115000"/>
              </a:lnSpc>
              <a:spcBef>
                <a:spcPts val="0"/>
              </a:spcBef>
              <a:spcAft>
                <a:spcPts val="0"/>
              </a:spcAft>
              <a:buNone/>
            </a:pPr>
            <a:endParaRPr>
              <a:latin typeface="Merriweather"/>
              <a:ea typeface="Merriweather"/>
              <a:cs typeface="Merriweather"/>
              <a:sym typeface="Merriweather"/>
            </a:endParaRPr>
          </a:p>
          <a:p>
            <a:pPr marL="0" lvl="0" indent="0" algn="l" rtl="0">
              <a:lnSpc>
                <a:spcPct val="115000"/>
              </a:lnSpc>
              <a:spcBef>
                <a:spcPts val="0"/>
              </a:spcBef>
              <a:spcAft>
                <a:spcPts val="0"/>
              </a:spcAft>
              <a:buNone/>
            </a:pPr>
            <a:endParaRPr>
              <a:latin typeface="Merriweather"/>
              <a:ea typeface="Merriweather"/>
              <a:cs typeface="Merriweather"/>
              <a:sym typeface="Merriweather"/>
            </a:endParaRPr>
          </a:p>
        </p:txBody>
      </p:sp>
      <p:sp>
        <p:nvSpPr>
          <p:cNvPr id="292" name="Google Shape;292;p42"/>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Tecnologie di AR Mobile - Unity</a:t>
            </a:r>
            <a:endParaRPr sz="2800">
              <a:solidFill>
                <a:srgbClr val="000000"/>
              </a:solidFill>
              <a:latin typeface="Merriweather Black"/>
              <a:ea typeface="Merriweather Black"/>
              <a:cs typeface="Merriweather Black"/>
              <a:sym typeface="Merriweather Black"/>
            </a:endParaRPr>
          </a:p>
        </p:txBody>
      </p:sp>
      <p:pic>
        <p:nvPicPr>
          <p:cNvPr id="293" name="Google Shape;293;p42"/>
          <p:cNvPicPr preferRelativeResize="0"/>
          <p:nvPr/>
        </p:nvPicPr>
        <p:blipFill>
          <a:blip r:embed="rId5">
            <a:alphaModFix/>
          </a:blip>
          <a:stretch>
            <a:fillRect/>
          </a:stretch>
        </p:blipFill>
        <p:spPr>
          <a:xfrm>
            <a:off x="4419646" y="1359950"/>
            <a:ext cx="4268724" cy="340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3"/>
          <p:cNvSpPr txBox="1"/>
          <p:nvPr/>
        </p:nvSpPr>
        <p:spPr>
          <a:xfrm>
            <a:off x="441975" y="1359950"/>
            <a:ext cx="7120200" cy="11436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Piattaforme “native” per Apple e Android</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Si consiglia di utilizzarle solo se si necessita di funzionalità appena rilasciate e non ancora disponibili in framework come Unity (AR Foundation)</a:t>
            </a:r>
            <a:endParaRPr>
              <a:latin typeface="Merriweather"/>
              <a:ea typeface="Merriweather"/>
              <a:cs typeface="Merriweather"/>
              <a:sym typeface="Merriweather"/>
            </a:endParaRPr>
          </a:p>
        </p:txBody>
      </p:sp>
      <p:sp>
        <p:nvSpPr>
          <p:cNvPr id="299" name="Google Shape;299;p43"/>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000000"/>
              </a:solidFill>
              <a:latin typeface="Merriweather Black"/>
              <a:ea typeface="Merriweather Black"/>
              <a:cs typeface="Merriweather Black"/>
              <a:sym typeface="Merriweather Black"/>
            </a:endParaRPr>
          </a:p>
        </p:txBody>
      </p:sp>
      <p:pic>
        <p:nvPicPr>
          <p:cNvPr id="300" name="Google Shape;300;p43"/>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301" name="Google Shape;301;p43"/>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2800">
                <a:solidFill>
                  <a:schemeClr val="dk1"/>
                </a:solidFill>
                <a:latin typeface="Merriweather Black"/>
                <a:ea typeface="Merriweather Black"/>
                <a:cs typeface="Merriweather Black"/>
                <a:sym typeface="Merriweather Black"/>
              </a:rPr>
              <a:t>Tecnologie di AR Mobile - AR Kit / AR Core</a:t>
            </a:r>
            <a:endParaRPr sz="2800">
              <a:solidFill>
                <a:schemeClr val="dk1"/>
              </a:solidFill>
              <a:latin typeface="Merriweather Black"/>
              <a:ea typeface="Merriweather Black"/>
              <a:cs typeface="Merriweather Black"/>
              <a:sym typeface="Merriweather Black"/>
            </a:endParaRPr>
          </a:p>
          <a:p>
            <a:pPr marL="0" lvl="0" indent="0" algn="l" rtl="0">
              <a:spcBef>
                <a:spcPts val="0"/>
              </a:spcBef>
              <a:spcAft>
                <a:spcPts val="0"/>
              </a:spcAft>
              <a:buNone/>
            </a:pPr>
            <a:endParaRPr sz="2800">
              <a:latin typeface="Merriweather Black"/>
              <a:ea typeface="Merriweather Black"/>
              <a:cs typeface="Merriweather Black"/>
              <a:sym typeface="Merriweather Black"/>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4"/>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000000"/>
              </a:solidFill>
              <a:latin typeface="Merriweather Black"/>
              <a:ea typeface="Merriweather Black"/>
              <a:cs typeface="Merriweather Black"/>
              <a:sym typeface="Merriweather Black"/>
            </a:endParaRPr>
          </a:p>
        </p:txBody>
      </p:sp>
      <p:pic>
        <p:nvPicPr>
          <p:cNvPr id="307" name="Google Shape;307;p44"/>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308" name="Google Shape;308;p44"/>
          <p:cNvSpPr txBox="1"/>
          <p:nvPr/>
        </p:nvSpPr>
        <p:spPr>
          <a:xfrm>
            <a:off x="441975" y="1299125"/>
            <a:ext cx="8390400" cy="895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erriweather"/>
              <a:buChar char="●"/>
            </a:pPr>
            <a:r>
              <a:rPr lang="it" u="sng">
                <a:solidFill>
                  <a:schemeClr val="hlink"/>
                </a:solidFill>
                <a:latin typeface="Merriweather"/>
                <a:ea typeface="Merriweather"/>
                <a:cs typeface="Merriweather"/>
                <a:sym typeface="Merriweather"/>
                <a:hlinkClick r:id="rId4"/>
              </a:rPr>
              <a:t>https://developer.vuforia.com/</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Funzionalità: </a:t>
            </a:r>
            <a:r>
              <a:rPr lang="it" u="sng">
                <a:solidFill>
                  <a:schemeClr val="hlink"/>
                </a:solidFill>
                <a:latin typeface="Merriweather"/>
                <a:ea typeface="Merriweather"/>
                <a:cs typeface="Merriweather"/>
                <a:sym typeface="Merriweather"/>
                <a:hlinkClick r:id="rId5"/>
              </a:rPr>
              <a:t>https://library.vuforia.com/getting-started/vuforia-features</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Prezzi: </a:t>
            </a:r>
            <a:r>
              <a:rPr lang="it" u="sng">
                <a:solidFill>
                  <a:schemeClr val="hlink"/>
                </a:solidFill>
                <a:latin typeface="Merriweather"/>
                <a:ea typeface="Merriweather"/>
                <a:cs typeface="Merriweather"/>
                <a:sym typeface="Merriweather"/>
                <a:hlinkClick r:id="rId6"/>
              </a:rPr>
              <a:t>https://www.ptc.com/en/products/vuforia/vuforia-engine/pricing</a:t>
            </a:r>
            <a:endParaRPr>
              <a:latin typeface="Merriweather"/>
              <a:ea typeface="Merriweather"/>
              <a:cs typeface="Merriweather"/>
              <a:sym typeface="Merriweather"/>
            </a:endParaRPr>
          </a:p>
        </p:txBody>
      </p:sp>
      <p:sp>
        <p:nvSpPr>
          <p:cNvPr id="309" name="Google Shape;309;p44"/>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solidFill>
                  <a:schemeClr val="dk1"/>
                </a:solidFill>
                <a:latin typeface="Merriweather Black"/>
                <a:ea typeface="Merriweather Black"/>
                <a:cs typeface="Merriweather Black"/>
                <a:sym typeface="Merriweather Black"/>
              </a:rPr>
              <a:t>Tecnologie di AR Mobile - Vuforia</a:t>
            </a:r>
            <a:endParaRPr sz="2800">
              <a:solidFill>
                <a:schemeClr val="dk1"/>
              </a:solidFill>
              <a:latin typeface="Merriweather Black"/>
              <a:ea typeface="Merriweather Black"/>
              <a:cs typeface="Merriweather Black"/>
              <a:sym typeface="Merriweather Black"/>
            </a:endParaRPr>
          </a:p>
          <a:p>
            <a:pPr marL="0" lvl="0" indent="0" algn="l" rtl="0">
              <a:spcBef>
                <a:spcPts val="0"/>
              </a:spcBef>
              <a:spcAft>
                <a:spcPts val="0"/>
              </a:spcAft>
              <a:buNone/>
            </a:pPr>
            <a:endParaRPr sz="2800">
              <a:latin typeface="Merriweather Black"/>
              <a:ea typeface="Merriweather Black"/>
              <a:cs typeface="Merriweather Black"/>
              <a:sym typeface="Merriweather Black"/>
            </a:endParaRPr>
          </a:p>
        </p:txBody>
      </p:sp>
      <p:pic>
        <p:nvPicPr>
          <p:cNvPr id="310" name="Google Shape;310;p44"/>
          <p:cNvPicPr preferRelativeResize="0"/>
          <p:nvPr/>
        </p:nvPicPr>
        <p:blipFill>
          <a:blip r:embed="rId7">
            <a:alphaModFix/>
          </a:blip>
          <a:stretch>
            <a:fillRect/>
          </a:stretch>
        </p:blipFill>
        <p:spPr>
          <a:xfrm>
            <a:off x="152400" y="3151550"/>
            <a:ext cx="8839200" cy="11739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5"/>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000000"/>
              </a:solidFill>
              <a:latin typeface="Merriweather Black"/>
              <a:ea typeface="Merriweather Black"/>
              <a:cs typeface="Merriweather Black"/>
              <a:sym typeface="Merriweather Black"/>
            </a:endParaRPr>
          </a:p>
        </p:txBody>
      </p:sp>
      <p:pic>
        <p:nvPicPr>
          <p:cNvPr id="316" name="Google Shape;316;p45"/>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317" name="Google Shape;317;p45"/>
          <p:cNvSpPr txBox="1"/>
          <p:nvPr/>
        </p:nvSpPr>
        <p:spPr>
          <a:xfrm>
            <a:off x="441975" y="1359950"/>
            <a:ext cx="3354900" cy="13914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Riconoscimento di foto/disegni/dipinti</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Prezzi accessibili anche per piccole istituzioni: </a:t>
            </a:r>
            <a:r>
              <a:rPr lang="it" u="sng">
                <a:solidFill>
                  <a:schemeClr val="hlink"/>
                </a:solidFill>
                <a:latin typeface="Merriweather"/>
                <a:ea typeface="Merriweather"/>
                <a:cs typeface="Merriweather"/>
                <a:sym typeface="Merriweather"/>
                <a:hlinkClick r:id="rId4"/>
              </a:rPr>
              <a:t>https://artivive.com/pricing/</a:t>
            </a:r>
            <a:endParaRPr>
              <a:latin typeface="Merriweather"/>
              <a:ea typeface="Merriweather"/>
              <a:cs typeface="Merriweather"/>
              <a:sym typeface="Merriweather"/>
            </a:endParaRPr>
          </a:p>
        </p:txBody>
      </p:sp>
      <p:sp>
        <p:nvSpPr>
          <p:cNvPr id="318" name="Google Shape;318;p45"/>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2800">
                <a:solidFill>
                  <a:schemeClr val="dk1"/>
                </a:solidFill>
                <a:latin typeface="Merriweather Black"/>
                <a:ea typeface="Merriweather Black"/>
                <a:cs typeface="Merriweather Black"/>
                <a:sym typeface="Merriweather Black"/>
              </a:rPr>
              <a:t>Tecnologie di AR Mobile - artivive</a:t>
            </a:r>
            <a:endParaRPr sz="2800">
              <a:solidFill>
                <a:schemeClr val="dk1"/>
              </a:solidFill>
              <a:latin typeface="Merriweather Black"/>
              <a:ea typeface="Merriweather Black"/>
              <a:cs typeface="Merriweather Black"/>
              <a:sym typeface="Merriweather Black"/>
            </a:endParaRPr>
          </a:p>
          <a:p>
            <a:pPr marL="0" lvl="0" indent="0" algn="l" rtl="0">
              <a:spcBef>
                <a:spcPts val="0"/>
              </a:spcBef>
              <a:spcAft>
                <a:spcPts val="0"/>
              </a:spcAft>
              <a:buClr>
                <a:schemeClr val="dk1"/>
              </a:buClr>
              <a:buSzPts val="1100"/>
              <a:buFont typeface="Arial"/>
              <a:buNone/>
            </a:pPr>
            <a:endParaRPr sz="2800">
              <a:solidFill>
                <a:schemeClr val="dk1"/>
              </a:solidFill>
              <a:latin typeface="Merriweather Black"/>
              <a:ea typeface="Merriweather Black"/>
              <a:cs typeface="Merriweather Black"/>
              <a:sym typeface="Merriweather Black"/>
            </a:endParaRPr>
          </a:p>
          <a:p>
            <a:pPr marL="0" lvl="0" indent="0" algn="l" rtl="0">
              <a:spcBef>
                <a:spcPts val="0"/>
              </a:spcBef>
              <a:spcAft>
                <a:spcPts val="0"/>
              </a:spcAft>
              <a:buNone/>
            </a:pPr>
            <a:endParaRPr sz="2800">
              <a:latin typeface="Merriweather Black"/>
              <a:ea typeface="Merriweather Black"/>
              <a:cs typeface="Merriweather Black"/>
              <a:sym typeface="Merriweather Black"/>
            </a:endParaRPr>
          </a:p>
        </p:txBody>
      </p:sp>
      <p:pic>
        <p:nvPicPr>
          <p:cNvPr id="319" name="Google Shape;319;p45"/>
          <p:cNvPicPr preferRelativeResize="0"/>
          <p:nvPr/>
        </p:nvPicPr>
        <p:blipFill>
          <a:blip r:embed="rId5">
            <a:alphaModFix/>
          </a:blip>
          <a:stretch>
            <a:fillRect/>
          </a:stretch>
        </p:blipFill>
        <p:spPr>
          <a:xfrm>
            <a:off x="4235625" y="1285875"/>
            <a:ext cx="3928925" cy="22100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6"/>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000000"/>
              </a:solidFill>
              <a:latin typeface="Merriweather Black"/>
              <a:ea typeface="Merriweather Black"/>
              <a:cs typeface="Merriweather Black"/>
              <a:sym typeface="Merriweather Black"/>
            </a:endParaRPr>
          </a:p>
        </p:txBody>
      </p:sp>
      <p:pic>
        <p:nvPicPr>
          <p:cNvPr id="325" name="Google Shape;325;p46"/>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326" name="Google Shape;326;p46"/>
          <p:cNvSpPr txBox="1"/>
          <p:nvPr/>
        </p:nvSpPr>
        <p:spPr>
          <a:xfrm>
            <a:off x="441975" y="1359950"/>
            <a:ext cx="6683700" cy="1639200"/>
          </a:xfrm>
          <a:prstGeom prst="rect">
            <a:avLst/>
          </a:prstGeom>
          <a:noFill/>
          <a:ln>
            <a:noFill/>
          </a:ln>
        </p:spPr>
        <p:txBody>
          <a:bodyPr spcFirstLastPara="1" wrap="square" lIns="91425" tIns="91425" rIns="91425" bIns="91425" anchor="ctr" anchorCtr="0">
            <a:noAutofit/>
          </a:bodyPr>
          <a:lstStyle/>
          <a:p>
            <a:pPr marL="457200" lvl="0" indent="-317500" algn="l" rtl="0">
              <a:lnSpc>
                <a:spcPct val="150000"/>
              </a:lnSpc>
              <a:spcBef>
                <a:spcPts val="0"/>
              </a:spcBef>
              <a:spcAft>
                <a:spcPts val="0"/>
              </a:spcAft>
              <a:buSzPts val="1400"/>
              <a:buFont typeface="Merriweather"/>
              <a:buChar char="●"/>
            </a:pPr>
            <a:r>
              <a:rPr lang="it">
                <a:latin typeface="Merriweather"/>
                <a:ea typeface="Merriweather"/>
                <a:cs typeface="Merriweather"/>
                <a:sym typeface="Merriweather"/>
              </a:rPr>
              <a:t>Piattaforma di authoring di Snapchat per creare filtri AR senza scrivere codice</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it">
                <a:latin typeface="Merriweather"/>
                <a:ea typeface="Merriweather"/>
                <a:cs typeface="Merriweather"/>
                <a:sym typeface="Merriweather"/>
              </a:rPr>
              <a:t>Supporta la creazione di scene AR anche senza body/face tracking</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it">
                <a:latin typeface="Merriweather"/>
                <a:ea typeface="Merriweather"/>
                <a:cs typeface="Merriweather"/>
                <a:sym typeface="Merriweather"/>
              </a:rPr>
              <a:t>Supporta body/face tracking per filtri.</a:t>
            </a:r>
            <a:endParaRPr>
              <a:latin typeface="Merriweather"/>
              <a:ea typeface="Merriweather"/>
              <a:cs typeface="Merriweather"/>
              <a:sym typeface="Merriweather"/>
            </a:endParaRPr>
          </a:p>
          <a:p>
            <a:pPr marL="457200" lvl="0" indent="-317500" algn="l" rtl="0">
              <a:lnSpc>
                <a:spcPct val="150000"/>
              </a:lnSpc>
              <a:spcBef>
                <a:spcPts val="0"/>
              </a:spcBef>
              <a:spcAft>
                <a:spcPts val="0"/>
              </a:spcAft>
              <a:buSzPts val="1400"/>
              <a:buFont typeface="Merriweather"/>
              <a:buChar char="●"/>
            </a:pPr>
            <a:r>
              <a:rPr lang="it">
                <a:latin typeface="Merriweather"/>
                <a:ea typeface="Merriweather"/>
                <a:cs typeface="Merriweather"/>
                <a:sym typeface="Merriweather"/>
              </a:rPr>
              <a:t>Link: </a:t>
            </a:r>
            <a:r>
              <a:rPr lang="it" u="sng">
                <a:solidFill>
                  <a:schemeClr val="hlink"/>
                </a:solidFill>
                <a:latin typeface="Merriweather"/>
                <a:ea typeface="Merriweather"/>
                <a:cs typeface="Merriweather"/>
                <a:sym typeface="Merriweather"/>
                <a:hlinkClick r:id="rId4"/>
              </a:rPr>
              <a:t>https://lensstudio.snapchat.com/</a:t>
            </a:r>
            <a:r>
              <a:rPr lang="it">
                <a:latin typeface="Merriweather"/>
                <a:ea typeface="Merriweather"/>
                <a:cs typeface="Merriweather"/>
                <a:sym typeface="Merriweather"/>
              </a:rPr>
              <a:t> </a:t>
            </a:r>
            <a:endParaRPr>
              <a:latin typeface="Merriweather"/>
              <a:ea typeface="Merriweather"/>
              <a:cs typeface="Merriweather"/>
              <a:sym typeface="Merriweather"/>
            </a:endParaRPr>
          </a:p>
          <a:p>
            <a:pPr marL="0" lvl="0" indent="0" algn="l" rtl="0">
              <a:lnSpc>
                <a:spcPct val="150000"/>
              </a:lnSpc>
              <a:spcBef>
                <a:spcPts val="0"/>
              </a:spcBef>
              <a:spcAft>
                <a:spcPts val="0"/>
              </a:spcAft>
              <a:buNone/>
            </a:pPr>
            <a:endParaRPr>
              <a:latin typeface="Merriweather"/>
              <a:ea typeface="Merriweather"/>
              <a:cs typeface="Merriweather"/>
              <a:sym typeface="Merriweather"/>
            </a:endParaRPr>
          </a:p>
        </p:txBody>
      </p:sp>
      <p:sp>
        <p:nvSpPr>
          <p:cNvPr id="327" name="Google Shape;327;p46"/>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2800">
                <a:solidFill>
                  <a:schemeClr val="dk1"/>
                </a:solidFill>
                <a:latin typeface="Merriweather Black"/>
                <a:ea typeface="Merriweather Black"/>
                <a:cs typeface="Merriweather Black"/>
                <a:sym typeface="Merriweather Black"/>
              </a:rPr>
              <a:t>Tecnologie di AR Mobile - Lens Studio</a:t>
            </a:r>
            <a:endParaRPr sz="2800">
              <a:solidFill>
                <a:schemeClr val="dk1"/>
              </a:solidFill>
              <a:latin typeface="Merriweather Black"/>
              <a:ea typeface="Merriweather Black"/>
              <a:cs typeface="Merriweather Black"/>
              <a:sym typeface="Merriweather Black"/>
            </a:endParaRPr>
          </a:p>
          <a:p>
            <a:pPr marL="0" lvl="0" indent="0" algn="l" rtl="0">
              <a:spcBef>
                <a:spcPts val="0"/>
              </a:spcBef>
              <a:spcAft>
                <a:spcPts val="0"/>
              </a:spcAft>
              <a:buClr>
                <a:schemeClr val="dk1"/>
              </a:buClr>
              <a:buSzPts val="1100"/>
              <a:buFont typeface="Arial"/>
              <a:buNone/>
            </a:pPr>
            <a:endParaRPr sz="2800">
              <a:solidFill>
                <a:schemeClr val="dk1"/>
              </a:solidFill>
              <a:latin typeface="Merriweather Black"/>
              <a:ea typeface="Merriweather Black"/>
              <a:cs typeface="Merriweather Black"/>
              <a:sym typeface="Merriweather Black"/>
            </a:endParaRPr>
          </a:p>
          <a:p>
            <a:pPr marL="0" lvl="0" indent="0" algn="l" rtl="0">
              <a:spcBef>
                <a:spcPts val="0"/>
              </a:spcBef>
              <a:spcAft>
                <a:spcPts val="0"/>
              </a:spcAft>
              <a:buNone/>
            </a:pPr>
            <a:endParaRPr sz="2800">
              <a:latin typeface="Merriweather Black"/>
              <a:ea typeface="Merriweather Black"/>
              <a:cs typeface="Merriweather Black"/>
              <a:sym typeface="Merriweather Blac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chemeClr val="dk1"/>
              </a:buClr>
              <a:buSzPts val="1600"/>
              <a:buFont typeface="Merriweather"/>
              <a:buChar char="●"/>
            </a:pPr>
            <a:r>
              <a:rPr lang="it" sz="1600">
                <a:solidFill>
                  <a:schemeClr val="dk1"/>
                </a:solidFill>
                <a:latin typeface="Merriweather"/>
                <a:ea typeface="Merriweather"/>
                <a:cs typeface="Merriweather"/>
                <a:sym typeface="Merriweather"/>
              </a:rPr>
              <a:t>Piattaforme di authoring o a pagamento, in genere con modello ad abbonamento</a:t>
            </a:r>
            <a:endParaRPr sz="1600">
              <a:solidFill>
                <a:schemeClr val="dk1"/>
              </a:solidFill>
              <a:latin typeface="Merriweather"/>
              <a:ea typeface="Merriweather"/>
              <a:cs typeface="Merriweather"/>
              <a:sym typeface="Merriweather"/>
            </a:endParaRPr>
          </a:p>
          <a:p>
            <a:pPr marL="457200" lvl="0" indent="-330200" algn="l" rtl="0">
              <a:lnSpc>
                <a:spcPct val="150000"/>
              </a:lnSpc>
              <a:spcBef>
                <a:spcPts val="0"/>
              </a:spcBef>
              <a:spcAft>
                <a:spcPts val="0"/>
              </a:spcAft>
              <a:buClr>
                <a:schemeClr val="dk1"/>
              </a:buClr>
              <a:buSzPts val="1600"/>
              <a:buFont typeface="Merriweather"/>
              <a:buChar char="●"/>
            </a:pPr>
            <a:r>
              <a:rPr lang="it" sz="1600">
                <a:solidFill>
                  <a:schemeClr val="dk1"/>
                </a:solidFill>
                <a:latin typeface="Merriweather"/>
                <a:ea typeface="Merriweather"/>
                <a:cs typeface="Merriweather"/>
                <a:sym typeface="Merriweather"/>
              </a:rPr>
              <a:t>Funzionalità e supporto paragonabili, in parte, alla controparte “app”</a:t>
            </a:r>
            <a:endParaRPr sz="1600">
              <a:solidFill>
                <a:schemeClr val="dk1"/>
              </a:solidFill>
              <a:latin typeface="Merriweather"/>
              <a:ea typeface="Merriweather"/>
              <a:cs typeface="Merriweather"/>
              <a:sym typeface="Merriweather"/>
            </a:endParaRPr>
          </a:p>
          <a:p>
            <a:pPr marL="457200" lvl="0" indent="-330200" algn="l" rtl="0">
              <a:lnSpc>
                <a:spcPct val="150000"/>
              </a:lnSpc>
              <a:spcBef>
                <a:spcPts val="0"/>
              </a:spcBef>
              <a:spcAft>
                <a:spcPts val="0"/>
              </a:spcAft>
              <a:buClr>
                <a:schemeClr val="dk1"/>
              </a:buClr>
              <a:buSzPts val="1600"/>
              <a:buFont typeface="Merriweather"/>
              <a:buChar char="●"/>
            </a:pPr>
            <a:r>
              <a:rPr lang="it" sz="1600">
                <a:solidFill>
                  <a:schemeClr val="dk1"/>
                </a:solidFill>
                <a:latin typeface="Merriweather"/>
                <a:ea typeface="Merriweather"/>
                <a:cs typeface="Merriweather"/>
                <a:sym typeface="Merriweather"/>
              </a:rPr>
              <a:t>Prezzi spesso proibitivi per freelancer, artisti, piccole-medie imprese</a:t>
            </a:r>
            <a:endParaRPr sz="1600">
              <a:solidFill>
                <a:schemeClr val="dk1"/>
              </a:solidFill>
              <a:latin typeface="Merriweather"/>
              <a:ea typeface="Merriweather"/>
              <a:cs typeface="Merriweather"/>
              <a:sym typeface="Merriweather"/>
            </a:endParaRPr>
          </a:p>
          <a:p>
            <a:pPr marL="457200" lvl="0" indent="-330200" algn="l" rtl="0">
              <a:lnSpc>
                <a:spcPct val="150000"/>
              </a:lnSpc>
              <a:spcBef>
                <a:spcPts val="0"/>
              </a:spcBef>
              <a:spcAft>
                <a:spcPts val="0"/>
              </a:spcAft>
              <a:buClr>
                <a:schemeClr val="dk1"/>
              </a:buClr>
              <a:buSzPts val="1600"/>
              <a:buFont typeface="Merriweather"/>
              <a:buChar char="●"/>
            </a:pPr>
            <a:r>
              <a:rPr lang="it" sz="1600">
                <a:solidFill>
                  <a:schemeClr val="dk1"/>
                </a:solidFill>
                <a:latin typeface="Merriweather"/>
                <a:ea typeface="Merriweather"/>
                <a:cs typeface="Merriweather"/>
                <a:sym typeface="Merriweather"/>
              </a:rPr>
              <a:t>Sono soluzioni ideali per grandi aziende, progetti con un alto budget e senza vincoli di licenze proprietarie.</a:t>
            </a:r>
            <a:endParaRPr sz="1600">
              <a:solidFill>
                <a:schemeClr val="dk1"/>
              </a:solidFill>
              <a:latin typeface="Merriweather"/>
              <a:ea typeface="Merriweather"/>
              <a:cs typeface="Merriweather"/>
              <a:sym typeface="Merriweather"/>
            </a:endParaRPr>
          </a:p>
          <a:p>
            <a:pPr marL="0" lvl="0" indent="0" algn="l" rtl="0">
              <a:spcBef>
                <a:spcPts val="0"/>
              </a:spcBef>
              <a:spcAft>
                <a:spcPts val="1600"/>
              </a:spcAft>
              <a:buNone/>
            </a:pPr>
            <a:endParaRPr sz="1600">
              <a:latin typeface="Merriweather"/>
              <a:ea typeface="Merriweather"/>
              <a:cs typeface="Merriweather"/>
              <a:sym typeface="Merriweather"/>
            </a:endParaRPr>
          </a:p>
        </p:txBody>
      </p:sp>
      <p:sp>
        <p:nvSpPr>
          <p:cNvPr id="333" name="Google Shape;333;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latin typeface="Merriweather Black"/>
                <a:ea typeface="Merriweather Black"/>
                <a:cs typeface="Merriweather Black"/>
                <a:sym typeface="Merriweather Black"/>
              </a:rPr>
              <a:t>Web AR for business</a:t>
            </a:r>
            <a:endParaRPr>
              <a:latin typeface="Merriweather"/>
              <a:ea typeface="Merriweather"/>
              <a:cs typeface="Merriweather"/>
              <a:sym typeface="Merriweathe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8"/>
          <p:cNvSpPr txBox="1">
            <a:spLocks noGrp="1"/>
          </p:cNvSpPr>
          <p:nvPr>
            <p:ph type="body" idx="1"/>
          </p:nvPr>
        </p:nvSpPr>
        <p:spPr>
          <a:xfrm>
            <a:off x="311700" y="1143750"/>
            <a:ext cx="4409400" cy="342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dk1"/>
              </a:solidFill>
              <a:latin typeface="Merriweather"/>
              <a:ea typeface="Merriweather"/>
              <a:cs typeface="Merriweather"/>
              <a:sym typeface="Merriweather"/>
            </a:endParaRPr>
          </a:p>
          <a:p>
            <a:pPr marL="457200" lvl="0" indent="-330200" algn="l" rtl="0">
              <a:spcBef>
                <a:spcPts val="1600"/>
              </a:spcBef>
              <a:spcAft>
                <a:spcPts val="0"/>
              </a:spcAft>
              <a:buClr>
                <a:schemeClr val="dk1"/>
              </a:buClr>
              <a:buSzPts val="1600"/>
              <a:buFont typeface="Merriweather"/>
              <a:buChar char="●"/>
            </a:pPr>
            <a:r>
              <a:rPr lang="it" sz="1600">
                <a:solidFill>
                  <a:schemeClr val="dk1"/>
                </a:solidFill>
                <a:latin typeface="Merriweather"/>
                <a:ea typeface="Merriweather"/>
                <a:cs typeface="Merriweather"/>
                <a:sym typeface="Merriweather"/>
              </a:rPr>
              <a:t>Link: </a:t>
            </a:r>
            <a:r>
              <a:rPr lang="it" sz="1600" u="sng">
                <a:solidFill>
                  <a:schemeClr val="hlink"/>
                </a:solidFill>
                <a:latin typeface="Merriweather"/>
                <a:ea typeface="Merriweather"/>
                <a:cs typeface="Merriweather"/>
                <a:sym typeface="Merriweather"/>
                <a:hlinkClick r:id="rId3"/>
              </a:rPr>
              <a:t>https://www.8thwall.com/</a:t>
            </a: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it" sz="1600">
                <a:solidFill>
                  <a:schemeClr val="dk1"/>
                </a:solidFill>
                <a:latin typeface="Merriweather"/>
                <a:ea typeface="Merriweather"/>
                <a:cs typeface="Merriweather"/>
                <a:sym typeface="Merriweather"/>
              </a:rPr>
              <a:t>Supporto per markerless AR, Image Tracking e Face Filters</a:t>
            </a: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it" sz="1600">
                <a:solidFill>
                  <a:schemeClr val="dk1"/>
                </a:solidFill>
                <a:latin typeface="Merriweather"/>
                <a:ea typeface="Merriweather"/>
                <a:cs typeface="Merriweather"/>
                <a:sym typeface="Merriweather"/>
              </a:rPr>
              <a:t>Tecnicamente e come supporto rappresentano, al momento, il servizio leader nel mondo del Web AR business.</a:t>
            </a:r>
            <a:endParaRPr sz="1600">
              <a:solidFill>
                <a:schemeClr val="dk1"/>
              </a:solidFill>
              <a:latin typeface="Merriweather"/>
              <a:ea typeface="Merriweather"/>
              <a:cs typeface="Merriweather"/>
              <a:sym typeface="Merriweather"/>
            </a:endParaRPr>
          </a:p>
        </p:txBody>
      </p:sp>
      <p:sp>
        <p:nvSpPr>
          <p:cNvPr id="339" name="Google Shape;339;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latin typeface="Merriweather Black"/>
                <a:ea typeface="Merriweather Black"/>
                <a:cs typeface="Merriweather Black"/>
                <a:sym typeface="Merriweather Black"/>
              </a:rPr>
              <a:t>8th Wall</a:t>
            </a:r>
            <a:endParaRPr>
              <a:latin typeface="Merriweather"/>
              <a:ea typeface="Merriweather"/>
              <a:cs typeface="Merriweather"/>
              <a:sym typeface="Merriweather"/>
            </a:endParaRPr>
          </a:p>
        </p:txBody>
      </p:sp>
      <p:pic>
        <p:nvPicPr>
          <p:cNvPr id="340" name="Google Shape;340;p48"/>
          <p:cNvPicPr preferRelativeResize="0"/>
          <p:nvPr/>
        </p:nvPicPr>
        <p:blipFill>
          <a:blip r:embed="rId4">
            <a:alphaModFix/>
          </a:blip>
          <a:stretch>
            <a:fillRect/>
          </a:stretch>
        </p:blipFill>
        <p:spPr>
          <a:xfrm>
            <a:off x="4887400" y="1143750"/>
            <a:ext cx="3848376" cy="27742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9"/>
          <p:cNvSpPr txBox="1">
            <a:spLocks noGrp="1"/>
          </p:cNvSpPr>
          <p:nvPr>
            <p:ph type="body" idx="1"/>
          </p:nvPr>
        </p:nvSpPr>
        <p:spPr>
          <a:xfrm>
            <a:off x="311700" y="1082925"/>
            <a:ext cx="3174300" cy="34860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chemeClr val="dk1"/>
              </a:buClr>
              <a:buSzPts val="1400"/>
              <a:buFont typeface="Merriweather"/>
              <a:buChar char="●"/>
            </a:pPr>
            <a:r>
              <a:rPr lang="it" sz="1400">
                <a:solidFill>
                  <a:schemeClr val="dk1"/>
                </a:solidFill>
                <a:latin typeface="Merriweather"/>
                <a:ea typeface="Merriweather"/>
                <a:cs typeface="Merriweather"/>
                <a:sym typeface="Merriweather"/>
              </a:rPr>
              <a:t>Prototipazione, modifica di Modelli 3D e scene, esportazione o pubblicazione con markerless Web AR (utilizzando Model Viewer)</a:t>
            </a:r>
            <a:endParaRPr sz="1400">
              <a:solidFill>
                <a:schemeClr val="dk1"/>
              </a:solidFill>
              <a:latin typeface="Merriweather"/>
              <a:ea typeface="Merriweather"/>
              <a:cs typeface="Merriweather"/>
              <a:sym typeface="Merriweather"/>
            </a:endParaRPr>
          </a:p>
          <a:p>
            <a:pPr marL="457200" lvl="0" indent="-317500" algn="l" rtl="0">
              <a:lnSpc>
                <a:spcPct val="150000"/>
              </a:lnSpc>
              <a:spcBef>
                <a:spcPts val="0"/>
              </a:spcBef>
              <a:spcAft>
                <a:spcPts val="0"/>
              </a:spcAft>
              <a:buClr>
                <a:schemeClr val="dk1"/>
              </a:buClr>
              <a:buSzPts val="1400"/>
              <a:buFont typeface="Merriweather"/>
              <a:buChar char="●"/>
            </a:pPr>
            <a:r>
              <a:rPr lang="it" sz="1400">
                <a:solidFill>
                  <a:schemeClr val="dk1"/>
                </a:solidFill>
                <a:latin typeface="Merriweather"/>
                <a:ea typeface="Merriweather"/>
                <a:cs typeface="Merriweather"/>
                <a:sym typeface="Merriweather"/>
              </a:rPr>
              <a:t>Link: </a:t>
            </a:r>
            <a:r>
              <a:rPr lang="it" sz="1400" u="sng">
                <a:solidFill>
                  <a:schemeClr val="hlink"/>
                </a:solidFill>
                <a:latin typeface="Merriweather"/>
                <a:ea typeface="Merriweather"/>
                <a:cs typeface="Merriweather"/>
                <a:sym typeface="Merriweather"/>
                <a:hlinkClick r:id="rId3"/>
              </a:rPr>
              <a:t>https://www.vectary.com/</a:t>
            </a:r>
            <a:endParaRPr sz="1400">
              <a:solidFill>
                <a:schemeClr val="dk1"/>
              </a:solidFill>
              <a:latin typeface="Merriweather"/>
              <a:ea typeface="Merriweather"/>
              <a:cs typeface="Merriweather"/>
              <a:sym typeface="Merriweather"/>
            </a:endParaRPr>
          </a:p>
          <a:p>
            <a:pPr marL="0" lvl="0" indent="0" algn="l" rtl="0">
              <a:spcBef>
                <a:spcPts val="0"/>
              </a:spcBef>
              <a:spcAft>
                <a:spcPts val="1600"/>
              </a:spcAft>
              <a:buNone/>
            </a:pPr>
            <a:endParaRPr sz="1400">
              <a:latin typeface="Merriweather"/>
              <a:ea typeface="Merriweather"/>
              <a:cs typeface="Merriweather"/>
              <a:sym typeface="Merriweather"/>
            </a:endParaRPr>
          </a:p>
        </p:txBody>
      </p:sp>
      <p:sp>
        <p:nvSpPr>
          <p:cNvPr id="346" name="Google Shape;346;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latin typeface="Merriweather Black"/>
                <a:ea typeface="Merriweather Black"/>
                <a:cs typeface="Merriweather Black"/>
                <a:sym typeface="Merriweather Black"/>
              </a:rPr>
              <a:t>Vectary</a:t>
            </a:r>
            <a:endParaRPr>
              <a:latin typeface="Merriweather"/>
              <a:ea typeface="Merriweather"/>
              <a:cs typeface="Merriweather"/>
              <a:sym typeface="Merriweather"/>
            </a:endParaRPr>
          </a:p>
        </p:txBody>
      </p:sp>
      <p:pic>
        <p:nvPicPr>
          <p:cNvPr id="347" name="Google Shape;347;p49"/>
          <p:cNvPicPr preferRelativeResize="0"/>
          <p:nvPr/>
        </p:nvPicPr>
        <p:blipFill>
          <a:blip r:embed="rId4">
            <a:alphaModFix/>
          </a:blip>
          <a:stretch>
            <a:fillRect/>
          </a:stretch>
        </p:blipFill>
        <p:spPr>
          <a:xfrm>
            <a:off x="3612425" y="821325"/>
            <a:ext cx="5452826" cy="3812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latin typeface="Merriweather Black"/>
                <a:ea typeface="Merriweather Black"/>
                <a:cs typeface="Merriweather Black"/>
                <a:sym typeface="Merriweather Black"/>
              </a:rPr>
              <a:t>Piattaforme di authoring - Web AR</a:t>
            </a:r>
            <a:endParaRPr>
              <a:latin typeface="Merriweather"/>
              <a:ea typeface="Merriweather"/>
              <a:cs typeface="Merriweather"/>
              <a:sym typeface="Merriweather"/>
            </a:endParaRPr>
          </a:p>
          <a:p>
            <a:pPr marL="0" lvl="0" indent="0" algn="l" rtl="0">
              <a:spcBef>
                <a:spcPts val="0"/>
              </a:spcBef>
              <a:spcAft>
                <a:spcPts val="0"/>
              </a:spcAft>
              <a:buNone/>
            </a:pPr>
            <a:endParaRPr/>
          </a:p>
        </p:txBody>
      </p:sp>
      <p:sp>
        <p:nvSpPr>
          <p:cNvPr id="353" name="Google Shape;353;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chemeClr val="dk1"/>
              </a:buClr>
              <a:buSzPts val="1600"/>
              <a:buFont typeface="Merriweather"/>
              <a:buChar char="●"/>
            </a:pPr>
            <a:r>
              <a:rPr lang="it" sz="1600">
                <a:solidFill>
                  <a:schemeClr val="dk1"/>
                </a:solidFill>
                <a:latin typeface="Merriweather"/>
                <a:ea typeface="Merriweather"/>
                <a:cs typeface="Merriweather"/>
                <a:sym typeface="Merriweather"/>
              </a:rPr>
              <a:t>Sono piattaforme che guidano l’utente a partire dalla creazione (WYSIWYG) della scena, alla customizzazione fino alla pubblicazione online</a:t>
            </a:r>
            <a:endParaRPr sz="1600">
              <a:solidFill>
                <a:schemeClr val="dk1"/>
              </a:solidFill>
              <a:latin typeface="Merriweather"/>
              <a:ea typeface="Merriweather"/>
              <a:cs typeface="Merriweather"/>
              <a:sym typeface="Merriweather"/>
            </a:endParaRPr>
          </a:p>
          <a:p>
            <a:pPr marL="457200" lvl="0" indent="-330200" algn="l" rtl="0">
              <a:lnSpc>
                <a:spcPct val="150000"/>
              </a:lnSpc>
              <a:spcBef>
                <a:spcPts val="0"/>
              </a:spcBef>
              <a:spcAft>
                <a:spcPts val="0"/>
              </a:spcAft>
              <a:buClr>
                <a:schemeClr val="dk1"/>
              </a:buClr>
              <a:buSzPts val="1600"/>
              <a:buFont typeface="Merriweather"/>
              <a:buChar char="●"/>
            </a:pPr>
            <a:r>
              <a:rPr lang="it" sz="1600">
                <a:solidFill>
                  <a:schemeClr val="dk1"/>
                </a:solidFill>
                <a:latin typeface="Merriweather"/>
                <a:ea typeface="Merriweather"/>
                <a:cs typeface="Merriweather"/>
                <a:sym typeface="Merriweather"/>
              </a:rPr>
              <a:t>In genere permettono di creare la proprio scena gratuitamente, ma poi la pubblicazione/hosting sono disponibili previo abbonamento</a:t>
            </a:r>
            <a:endParaRPr sz="1600">
              <a:solidFill>
                <a:schemeClr val="dk1"/>
              </a:solidFill>
              <a:latin typeface="Merriweather"/>
              <a:ea typeface="Merriweather"/>
              <a:cs typeface="Merriweather"/>
              <a:sym typeface="Merriweather"/>
            </a:endParaRPr>
          </a:p>
          <a:p>
            <a:pPr marL="457200" lvl="0" indent="-330200" algn="l" rtl="0">
              <a:lnSpc>
                <a:spcPct val="150000"/>
              </a:lnSpc>
              <a:spcBef>
                <a:spcPts val="0"/>
              </a:spcBef>
              <a:spcAft>
                <a:spcPts val="0"/>
              </a:spcAft>
              <a:buClr>
                <a:schemeClr val="dk1"/>
              </a:buClr>
              <a:buSzPts val="1600"/>
              <a:buFont typeface="Merriweather"/>
              <a:buChar char="●"/>
            </a:pPr>
            <a:r>
              <a:rPr lang="it" sz="1600">
                <a:solidFill>
                  <a:schemeClr val="dk1"/>
                </a:solidFill>
                <a:latin typeface="Merriweather"/>
                <a:ea typeface="Merriweather"/>
                <a:cs typeface="Merriweather"/>
                <a:sym typeface="Merriweather"/>
              </a:rPr>
              <a:t>Esempi:</a:t>
            </a:r>
            <a:endParaRPr sz="1600">
              <a:solidFill>
                <a:schemeClr val="dk1"/>
              </a:solidFill>
              <a:latin typeface="Merriweather"/>
              <a:ea typeface="Merriweather"/>
              <a:cs typeface="Merriweather"/>
              <a:sym typeface="Merriweather"/>
            </a:endParaRPr>
          </a:p>
          <a:p>
            <a:pPr marL="914400" lvl="1" indent="-330200" algn="l" rtl="0">
              <a:lnSpc>
                <a:spcPct val="150000"/>
              </a:lnSpc>
              <a:spcBef>
                <a:spcPts val="0"/>
              </a:spcBef>
              <a:spcAft>
                <a:spcPts val="0"/>
              </a:spcAft>
              <a:buClr>
                <a:schemeClr val="dk1"/>
              </a:buClr>
              <a:buSzPts val="1600"/>
              <a:buFont typeface="Merriweather"/>
              <a:buChar char="○"/>
            </a:pPr>
            <a:r>
              <a:rPr lang="it" sz="1600">
                <a:solidFill>
                  <a:schemeClr val="dk1"/>
                </a:solidFill>
                <a:latin typeface="Merriweather"/>
                <a:ea typeface="Merriweather"/>
                <a:cs typeface="Merriweather"/>
                <a:sym typeface="Merriweather"/>
              </a:rPr>
              <a:t>Virsabi</a:t>
            </a:r>
            <a:endParaRPr sz="1600">
              <a:solidFill>
                <a:schemeClr val="dk1"/>
              </a:solidFill>
              <a:latin typeface="Merriweather"/>
              <a:ea typeface="Merriweather"/>
              <a:cs typeface="Merriweather"/>
              <a:sym typeface="Merriweather"/>
            </a:endParaRPr>
          </a:p>
          <a:p>
            <a:pPr marL="914400" lvl="1" indent="-330200" algn="l" rtl="0">
              <a:lnSpc>
                <a:spcPct val="150000"/>
              </a:lnSpc>
              <a:spcBef>
                <a:spcPts val="0"/>
              </a:spcBef>
              <a:spcAft>
                <a:spcPts val="0"/>
              </a:spcAft>
              <a:buClr>
                <a:schemeClr val="dk1"/>
              </a:buClr>
              <a:buSzPts val="1600"/>
              <a:buFont typeface="Merriweather"/>
              <a:buChar char="○"/>
            </a:pPr>
            <a:r>
              <a:rPr lang="it" sz="1600">
                <a:solidFill>
                  <a:schemeClr val="dk1"/>
                </a:solidFill>
                <a:latin typeface="Merriweather"/>
                <a:ea typeface="Merriweather"/>
                <a:cs typeface="Merriweather"/>
                <a:sym typeface="Merriweather"/>
              </a:rPr>
              <a:t>8th Wall Authoring platform</a:t>
            </a:r>
            <a:endParaRPr sz="1600">
              <a:solidFill>
                <a:schemeClr val="dk1"/>
              </a:solidFill>
              <a:latin typeface="Merriweather"/>
              <a:ea typeface="Merriweather"/>
              <a:cs typeface="Merriweather"/>
              <a:sym typeface="Merriweather"/>
            </a:endParaRPr>
          </a:p>
          <a:p>
            <a:pPr marL="914400" lvl="1" indent="-330200" algn="l" rtl="0">
              <a:lnSpc>
                <a:spcPct val="150000"/>
              </a:lnSpc>
              <a:spcBef>
                <a:spcPts val="0"/>
              </a:spcBef>
              <a:spcAft>
                <a:spcPts val="0"/>
              </a:spcAft>
              <a:buClr>
                <a:schemeClr val="dk1"/>
              </a:buClr>
              <a:buSzPts val="1600"/>
              <a:buFont typeface="Merriweather"/>
              <a:buChar char="○"/>
            </a:pPr>
            <a:r>
              <a:rPr lang="it" sz="1600">
                <a:solidFill>
                  <a:schemeClr val="dk1"/>
                </a:solidFill>
                <a:latin typeface="Merriweather"/>
                <a:ea typeface="Merriweather"/>
                <a:cs typeface="Merriweather"/>
                <a:sym typeface="Merriweather"/>
              </a:rPr>
              <a:t>Blippar</a:t>
            </a:r>
            <a:endParaRPr sz="1600">
              <a:solidFill>
                <a:schemeClr val="dk1"/>
              </a:solidFill>
              <a:latin typeface="Merriweather"/>
              <a:ea typeface="Merriweather"/>
              <a:cs typeface="Merriweather"/>
              <a:sym typeface="Merriweather"/>
            </a:endParaRPr>
          </a:p>
          <a:p>
            <a:pPr marL="0" lvl="0" indent="0" algn="l" rtl="0">
              <a:spcBef>
                <a:spcPts val="0"/>
              </a:spcBef>
              <a:spcAft>
                <a:spcPts val="160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1"/>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Web AR: free e open source</a:t>
            </a:r>
            <a:endParaRPr sz="2800">
              <a:solidFill>
                <a:srgbClr val="000000"/>
              </a:solidFill>
              <a:latin typeface="Merriweather Black"/>
              <a:ea typeface="Merriweather Black"/>
              <a:cs typeface="Merriweather Black"/>
              <a:sym typeface="Merriweather Black"/>
            </a:endParaRPr>
          </a:p>
        </p:txBody>
      </p:sp>
      <p:sp>
        <p:nvSpPr>
          <p:cNvPr id="359" name="Google Shape;359;p51"/>
          <p:cNvSpPr txBox="1"/>
          <p:nvPr/>
        </p:nvSpPr>
        <p:spPr>
          <a:xfrm>
            <a:off x="479775" y="1388100"/>
            <a:ext cx="7788300" cy="30279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Font typeface="Merriweather"/>
              <a:buChar char="●"/>
            </a:pPr>
            <a:r>
              <a:rPr lang="it" sz="1600">
                <a:latin typeface="Merriweather"/>
                <a:ea typeface="Merriweather"/>
                <a:cs typeface="Merriweather"/>
                <a:sym typeface="Merriweather"/>
              </a:rPr>
              <a:t>Soluzioni gratuite, senza licenza</a:t>
            </a:r>
            <a:endParaRPr sz="1600">
              <a:latin typeface="Merriweather"/>
              <a:ea typeface="Merriweather"/>
              <a:cs typeface="Merriweather"/>
              <a:sym typeface="Merriweather"/>
            </a:endParaRPr>
          </a:p>
          <a:p>
            <a:pPr marL="457200" lvl="0" indent="-330200" algn="l" rtl="0">
              <a:lnSpc>
                <a:spcPct val="150000"/>
              </a:lnSpc>
              <a:spcBef>
                <a:spcPts val="0"/>
              </a:spcBef>
              <a:spcAft>
                <a:spcPts val="0"/>
              </a:spcAft>
              <a:buSzPts val="1600"/>
              <a:buFont typeface="Merriweather"/>
              <a:buChar char="●"/>
            </a:pPr>
            <a:r>
              <a:rPr lang="it" sz="1600">
                <a:latin typeface="Merriweather"/>
                <a:ea typeface="Merriweather"/>
                <a:cs typeface="Merriweather"/>
                <a:sym typeface="Merriweather"/>
              </a:rPr>
              <a:t>Va controllato attentamente il supporto (sia della community che dei maintainer del progetto), le funzionalità offerte e la difficoltà di customizzazione</a:t>
            </a:r>
            <a:endParaRPr sz="1600">
              <a:latin typeface="Merriweather"/>
              <a:ea typeface="Merriweather"/>
              <a:cs typeface="Merriweather"/>
              <a:sym typeface="Merriweather"/>
            </a:endParaRPr>
          </a:p>
          <a:p>
            <a:pPr marL="457200" lvl="0" indent="-330200" algn="l" rtl="0">
              <a:lnSpc>
                <a:spcPct val="150000"/>
              </a:lnSpc>
              <a:spcBef>
                <a:spcPts val="0"/>
              </a:spcBef>
              <a:spcAft>
                <a:spcPts val="0"/>
              </a:spcAft>
              <a:buSzPts val="1600"/>
              <a:buFont typeface="Merriweather"/>
              <a:buChar char="●"/>
            </a:pPr>
            <a:r>
              <a:rPr lang="it" sz="1600">
                <a:latin typeface="Merriweather"/>
                <a:ea typeface="Merriweather"/>
                <a:cs typeface="Merriweather"/>
                <a:sym typeface="Merriweather"/>
              </a:rPr>
              <a:t>Ideale per piccoli progetti, progetti con limiti nelle licenze, progetti di Education (workshop, ecc.), side-project, progetti artistici, ecc. </a:t>
            </a:r>
            <a:endParaRPr sz="1600">
              <a:latin typeface="Merriweather"/>
              <a:ea typeface="Merriweather"/>
              <a:cs typeface="Merriweather"/>
              <a:sym typeface="Merriweather"/>
            </a:endParaRPr>
          </a:p>
        </p:txBody>
      </p:sp>
      <p:sp>
        <p:nvSpPr>
          <p:cNvPr id="360" name="Google Shape;360;p51"/>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p:txBody>
      </p:sp>
      <p:pic>
        <p:nvPicPr>
          <p:cNvPr id="361" name="Google Shape;361;p51"/>
          <p:cNvPicPr preferRelativeResize="0"/>
          <p:nvPr/>
        </p:nvPicPr>
        <p:blipFill>
          <a:blip r:embed="rId3">
            <a:alphaModFix/>
          </a:blip>
          <a:stretch>
            <a:fillRect/>
          </a:stretch>
        </p:blipFill>
        <p:spPr>
          <a:xfrm>
            <a:off x="227200" y="4870125"/>
            <a:ext cx="205200" cy="205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Cos’è la AR</a:t>
            </a:r>
            <a:endParaRPr sz="2800">
              <a:solidFill>
                <a:srgbClr val="000000"/>
              </a:solidFill>
              <a:latin typeface="Merriweather Black"/>
              <a:ea typeface="Merriweather Black"/>
              <a:cs typeface="Merriweather Black"/>
              <a:sym typeface="Merriweather Black"/>
            </a:endParaRPr>
          </a:p>
        </p:txBody>
      </p:sp>
      <p:pic>
        <p:nvPicPr>
          <p:cNvPr id="78" name="Google Shape;78;p16"/>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79" name="Google Shape;79;p16"/>
          <p:cNvSpPr txBox="1"/>
          <p:nvPr/>
        </p:nvSpPr>
        <p:spPr>
          <a:xfrm>
            <a:off x="390350" y="1599700"/>
            <a:ext cx="2074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Merriweather"/>
                <a:ea typeface="Merriweather"/>
                <a:cs typeface="Merriweather"/>
                <a:sym typeface="Merriweather"/>
              </a:rPr>
              <a:t>….</a:t>
            </a:r>
            <a:endParaRPr>
              <a:latin typeface="Merriweather"/>
              <a:ea typeface="Merriweather"/>
              <a:cs typeface="Merriweather"/>
              <a:sym typeface="Merriweather"/>
            </a:endParaRPr>
          </a:p>
          <a:p>
            <a:pPr marL="0" lvl="0" indent="0" algn="l" rtl="0">
              <a:spcBef>
                <a:spcPts val="0"/>
              </a:spcBef>
              <a:spcAft>
                <a:spcPts val="0"/>
              </a:spcAft>
              <a:buNone/>
            </a:pPr>
            <a:r>
              <a:rPr lang="it">
                <a:latin typeface="Merriweather"/>
                <a:ea typeface="Merriweather"/>
                <a:cs typeface="Merriweather"/>
                <a:sym typeface="Merriweather"/>
              </a:rPr>
              <a:t>….</a:t>
            </a:r>
            <a:endParaRPr>
              <a:latin typeface="Merriweather"/>
              <a:ea typeface="Merriweather"/>
              <a:cs typeface="Merriweather"/>
              <a:sym typeface="Merriweather"/>
            </a:endParaRPr>
          </a:p>
          <a:p>
            <a:pPr marL="0" lvl="0" indent="0" algn="l" rtl="0">
              <a:spcBef>
                <a:spcPts val="0"/>
              </a:spcBef>
              <a:spcAft>
                <a:spcPts val="0"/>
              </a:spcAft>
              <a:buNone/>
            </a:pPr>
            <a:r>
              <a:rPr lang="it">
                <a:latin typeface="Merriweather"/>
                <a:ea typeface="Merriweather"/>
                <a:cs typeface="Merriweather"/>
                <a:sym typeface="Merriweather"/>
              </a:rPr>
              <a:t>….</a:t>
            </a:r>
            <a:endParaRPr>
              <a:latin typeface="Merriweather"/>
              <a:ea typeface="Merriweather"/>
              <a:cs typeface="Merriweather"/>
              <a:sym typeface="Merriweather"/>
            </a:endParaRPr>
          </a:p>
        </p:txBody>
      </p:sp>
      <p:pic>
        <p:nvPicPr>
          <p:cNvPr id="80" name="Google Shape;80;p16"/>
          <p:cNvPicPr preferRelativeResize="0"/>
          <p:nvPr/>
        </p:nvPicPr>
        <p:blipFill>
          <a:blip r:embed="rId4">
            <a:alphaModFix/>
          </a:blip>
          <a:stretch>
            <a:fillRect/>
          </a:stretch>
        </p:blipFill>
        <p:spPr>
          <a:xfrm>
            <a:off x="3505550" y="0"/>
            <a:ext cx="6394176"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2"/>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AR.js</a:t>
            </a:r>
            <a:endParaRPr sz="2800">
              <a:solidFill>
                <a:srgbClr val="000000"/>
              </a:solidFill>
              <a:latin typeface="Merriweather Black"/>
              <a:ea typeface="Merriweather Black"/>
              <a:cs typeface="Merriweather Black"/>
              <a:sym typeface="Merriweather Black"/>
            </a:endParaRPr>
          </a:p>
        </p:txBody>
      </p:sp>
      <p:sp>
        <p:nvSpPr>
          <p:cNvPr id="367" name="Google Shape;367;p52"/>
          <p:cNvSpPr txBox="1"/>
          <p:nvPr/>
        </p:nvSpPr>
        <p:spPr>
          <a:xfrm>
            <a:off x="479775" y="1388100"/>
            <a:ext cx="7788300" cy="30279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Font typeface="Merriweather"/>
              <a:buChar char="●"/>
            </a:pPr>
            <a:r>
              <a:rPr lang="it" sz="1600">
                <a:latin typeface="Merriweather"/>
                <a:ea typeface="Merriweather"/>
                <a:cs typeface="Merriweather"/>
                <a:sym typeface="Merriweather"/>
              </a:rPr>
              <a:t>Open source</a:t>
            </a:r>
            <a:endParaRPr sz="1600">
              <a:latin typeface="Merriweather"/>
              <a:ea typeface="Merriweather"/>
              <a:cs typeface="Merriweather"/>
              <a:sym typeface="Merriweather"/>
            </a:endParaRPr>
          </a:p>
          <a:p>
            <a:pPr marL="457200" lvl="0" indent="-330200" algn="l" rtl="0">
              <a:lnSpc>
                <a:spcPct val="150000"/>
              </a:lnSpc>
              <a:spcBef>
                <a:spcPts val="0"/>
              </a:spcBef>
              <a:spcAft>
                <a:spcPts val="0"/>
              </a:spcAft>
              <a:buSzPts val="1600"/>
              <a:buFont typeface="Merriweather"/>
              <a:buChar char="●"/>
            </a:pPr>
            <a:r>
              <a:rPr lang="it" sz="1600">
                <a:latin typeface="Merriweather"/>
                <a:ea typeface="Merriweather"/>
                <a:cs typeface="Merriweather"/>
                <a:sym typeface="Merriweather"/>
              </a:rPr>
              <a:t>Cross Browser</a:t>
            </a:r>
            <a:endParaRPr sz="1600">
              <a:latin typeface="Merriweather"/>
              <a:ea typeface="Merriweather"/>
              <a:cs typeface="Merriweather"/>
              <a:sym typeface="Merriweather"/>
            </a:endParaRPr>
          </a:p>
          <a:p>
            <a:pPr marL="457200" lvl="0" indent="-330200" algn="l" rtl="0">
              <a:lnSpc>
                <a:spcPct val="150000"/>
              </a:lnSpc>
              <a:spcBef>
                <a:spcPts val="0"/>
              </a:spcBef>
              <a:spcAft>
                <a:spcPts val="0"/>
              </a:spcAft>
              <a:buSzPts val="1600"/>
              <a:buFont typeface="Merriweather"/>
              <a:buChar char="●"/>
            </a:pPr>
            <a:r>
              <a:rPr lang="it" sz="1600">
                <a:latin typeface="Merriweather"/>
                <a:ea typeface="Merriweather"/>
                <a:cs typeface="Merriweather"/>
                <a:sym typeface="Merriweather"/>
              </a:rPr>
              <a:t>Funzionalità</a:t>
            </a:r>
            <a:endParaRPr sz="1600">
              <a:latin typeface="Merriweather"/>
              <a:ea typeface="Merriweather"/>
              <a:cs typeface="Merriweather"/>
              <a:sym typeface="Merriweather"/>
            </a:endParaRPr>
          </a:p>
          <a:p>
            <a:pPr marL="914400" lvl="1" indent="-330200" algn="l" rtl="0">
              <a:lnSpc>
                <a:spcPct val="150000"/>
              </a:lnSpc>
              <a:spcBef>
                <a:spcPts val="0"/>
              </a:spcBef>
              <a:spcAft>
                <a:spcPts val="0"/>
              </a:spcAft>
              <a:buSzPts val="1600"/>
              <a:buFont typeface="Merriweather"/>
              <a:buChar char="○"/>
            </a:pPr>
            <a:r>
              <a:rPr lang="it" sz="1600">
                <a:latin typeface="Merriweather"/>
                <a:ea typeface="Merriweather"/>
                <a:cs typeface="Merriweather"/>
                <a:sym typeface="Merriweather"/>
              </a:rPr>
              <a:t>Marker Based</a:t>
            </a:r>
            <a:endParaRPr sz="1600">
              <a:latin typeface="Merriweather"/>
              <a:ea typeface="Merriweather"/>
              <a:cs typeface="Merriweather"/>
              <a:sym typeface="Merriweather"/>
            </a:endParaRPr>
          </a:p>
          <a:p>
            <a:pPr marL="914400" lvl="1" indent="-330200" algn="l" rtl="0">
              <a:lnSpc>
                <a:spcPct val="150000"/>
              </a:lnSpc>
              <a:spcBef>
                <a:spcPts val="0"/>
              </a:spcBef>
              <a:spcAft>
                <a:spcPts val="0"/>
              </a:spcAft>
              <a:buSzPts val="1600"/>
              <a:buFont typeface="Merriweather"/>
              <a:buChar char="○"/>
            </a:pPr>
            <a:r>
              <a:rPr lang="it" sz="1600">
                <a:latin typeface="Merriweather"/>
                <a:ea typeface="Merriweather"/>
                <a:cs typeface="Merriweather"/>
                <a:sym typeface="Merriweather"/>
              </a:rPr>
              <a:t>Location Based</a:t>
            </a:r>
            <a:endParaRPr sz="1600">
              <a:latin typeface="Merriweather"/>
              <a:ea typeface="Merriweather"/>
              <a:cs typeface="Merriweather"/>
              <a:sym typeface="Merriweather"/>
            </a:endParaRPr>
          </a:p>
          <a:p>
            <a:pPr marL="914400" lvl="1" indent="-330200" algn="l" rtl="0">
              <a:lnSpc>
                <a:spcPct val="150000"/>
              </a:lnSpc>
              <a:spcBef>
                <a:spcPts val="0"/>
              </a:spcBef>
              <a:spcAft>
                <a:spcPts val="0"/>
              </a:spcAft>
              <a:buSzPts val="1600"/>
              <a:buFont typeface="Merriweather"/>
              <a:buChar char="○"/>
            </a:pPr>
            <a:r>
              <a:rPr lang="it" sz="1600">
                <a:latin typeface="Merriweather"/>
                <a:ea typeface="Merriweather"/>
                <a:cs typeface="Merriweather"/>
                <a:sym typeface="Merriweather"/>
              </a:rPr>
              <a:t>Image Tracking.</a:t>
            </a:r>
            <a:endParaRPr sz="1600">
              <a:latin typeface="Merriweather"/>
              <a:ea typeface="Merriweather"/>
              <a:cs typeface="Merriweather"/>
              <a:sym typeface="Merriweather"/>
            </a:endParaRPr>
          </a:p>
        </p:txBody>
      </p:sp>
      <p:sp>
        <p:nvSpPr>
          <p:cNvPr id="368" name="Google Shape;368;p52"/>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p:txBody>
      </p:sp>
      <p:pic>
        <p:nvPicPr>
          <p:cNvPr id="369" name="Google Shape;369;p52"/>
          <p:cNvPicPr preferRelativeResize="0"/>
          <p:nvPr/>
        </p:nvPicPr>
        <p:blipFill>
          <a:blip r:embed="rId3">
            <a:alphaModFix/>
          </a:blip>
          <a:stretch>
            <a:fillRect/>
          </a:stretch>
        </p:blipFill>
        <p:spPr>
          <a:xfrm>
            <a:off x="227200" y="4870125"/>
            <a:ext cx="205200" cy="205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3"/>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AR.js</a:t>
            </a:r>
            <a:endParaRPr sz="2800">
              <a:solidFill>
                <a:srgbClr val="000000"/>
              </a:solidFill>
              <a:latin typeface="Merriweather Black"/>
              <a:ea typeface="Merriweather Black"/>
              <a:cs typeface="Merriweather Black"/>
              <a:sym typeface="Merriweather Black"/>
            </a:endParaRPr>
          </a:p>
        </p:txBody>
      </p:sp>
      <p:sp>
        <p:nvSpPr>
          <p:cNvPr id="375" name="Google Shape;375;p53"/>
          <p:cNvSpPr txBox="1"/>
          <p:nvPr/>
        </p:nvSpPr>
        <p:spPr>
          <a:xfrm>
            <a:off x="311700" y="1300675"/>
            <a:ext cx="4187400" cy="26109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Merriweather"/>
              <a:buChar char="●"/>
            </a:pPr>
            <a:r>
              <a:rPr lang="it" u="sng">
                <a:solidFill>
                  <a:schemeClr val="dk1"/>
                </a:solidFill>
                <a:latin typeface="Merriweather"/>
                <a:ea typeface="Merriweather"/>
                <a:cs typeface="Merriweather"/>
                <a:sym typeface="Merriweather"/>
                <a:hlinkClick r:id="rId3">
                  <a:extLst>
                    <a:ext uri="{A12FA001-AC4F-418D-AE19-62706E023703}">
                      <ahyp:hlinkClr xmlns:ahyp="http://schemas.microsoft.com/office/drawing/2018/hyperlinkcolor" val="tx"/>
                    </a:ext>
                  </a:extLst>
                </a:hlinkClick>
              </a:rPr>
              <a:t>Github repository</a:t>
            </a:r>
            <a:endParaRPr>
              <a:latin typeface="Merriweather"/>
              <a:ea typeface="Merriweather"/>
              <a:cs typeface="Merriweather"/>
              <a:sym typeface="Merriweather"/>
            </a:endParaRPr>
          </a:p>
          <a:p>
            <a:pPr marL="457200" lvl="0" indent="-317500" algn="l" rtl="0">
              <a:lnSpc>
                <a:spcPct val="150000"/>
              </a:lnSpc>
              <a:spcBef>
                <a:spcPts val="0"/>
              </a:spcBef>
              <a:spcAft>
                <a:spcPts val="0"/>
              </a:spcAft>
              <a:buClr>
                <a:schemeClr val="dk1"/>
              </a:buClr>
              <a:buSzPts val="1400"/>
              <a:buFont typeface="Merriweather"/>
              <a:buChar char="●"/>
            </a:pPr>
            <a:r>
              <a:rPr lang="it">
                <a:solidFill>
                  <a:schemeClr val="dk1"/>
                </a:solidFill>
                <a:latin typeface="Merriweather"/>
                <a:ea typeface="Merriweather"/>
                <a:cs typeface="Merriweather"/>
                <a:sym typeface="Merriweather"/>
              </a:rPr>
              <a:t>Supporto: telefoni Android degli ultimi 5-6 anni, iPhones da iOS 11</a:t>
            </a:r>
            <a:endParaRPr>
              <a:latin typeface="Merriweather"/>
              <a:ea typeface="Merriweather"/>
              <a:cs typeface="Merriweather"/>
              <a:sym typeface="Merriweather"/>
            </a:endParaRPr>
          </a:p>
          <a:p>
            <a:pPr marL="0" lvl="0" indent="0" algn="l" rtl="0">
              <a:lnSpc>
                <a:spcPct val="150000"/>
              </a:lnSpc>
              <a:spcBef>
                <a:spcPts val="0"/>
              </a:spcBef>
              <a:spcAft>
                <a:spcPts val="0"/>
              </a:spcAft>
              <a:buNone/>
            </a:pPr>
            <a:endParaRPr>
              <a:latin typeface="Merriweather"/>
              <a:ea typeface="Merriweather"/>
              <a:cs typeface="Merriweather"/>
              <a:sym typeface="Merriweather"/>
            </a:endParaRPr>
          </a:p>
          <a:p>
            <a:pPr marL="0" lvl="0" indent="0" algn="l" rtl="0">
              <a:lnSpc>
                <a:spcPct val="150000"/>
              </a:lnSpc>
              <a:spcBef>
                <a:spcPts val="0"/>
              </a:spcBef>
              <a:spcAft>
                <a:spcPts val="0"/>
              </a:spcAft>
              <a:buClr>
                <a:schemeClr val="dk1"/>
              </a:buClr>
              <a:buSzPts val="1100"/>
              <a:buFont typeface="Arial"/>
              <a:buNone/>
            </a:pPr>
            <a:endParaRPr>
              <a:latin typeface="Merriweather"/>
              <a:ea typeface="Merriweather"/>
              <a:cs typeface="Merriweather"/>
              <a:sym typeface="Merriweather"/>
            </a:endParaRPr>
          </a:p>
          <a:p>
            <a:pPr marL="0" lvl="0" indent="0" algn="l" rtl="0">
              <a:lnSpc>
                <a:spcPct val="150000"/>
              </a:lnSpc>
              <a:spcBef>
                <a:spcPts val="0"/>
              </a:spcBef>
              <a:spcAft>
                <a:spcPts val="0"/>
              </a:spcAft>
              <a:buNone/>
            </a:pPr>
            <a:endParaRPr>
              <a:latin typeface="Merriweather"/>
              <a:ea typeface="Merriweather"/>
              <a:cs typeface="Merriweather"/>
              <a:sym typeface="Merriweather"/>
            </a:endParaRPr>
          </a:p>
        </p:txBody>
      </p:sp>
      <p:sp>
        <p:nvSpPr>
          <p:cNvPr id="376" name="Google Shape;376;p53"/>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latin typeface="Roboto"/>
              <a:ea typeface="Roboto"/>
              <a:cs typeface="Roboto"/>
              <a:sym typeface="Roboto"/>
            </a:endParaRPr>
          </a:p>
        </p:txBody>
      </p:sp>
      <p:pic>
        <p:nvPicPr>
          <p:cNvPr id="377" name="Google Shape;377;p53"/>
          <p:cNvPicPr preferRelativeResize="0"/>
          <p:nvPr/>
        </p:nvPicPr>
        <p:blipFill>
          <a:blip r:embed="rId4">
            <a:alphaModFix/>
          </a:blip>
          <a:stretch>
            <a:fillRect/>
          </a:stretch>
        </p:blipFill>
        <p:spPr>
          <a:xfrm>
            <a:off x="227200" y="4870125"/>
            <a:ext cx="205200" cy="205200"/>
          </a:xfrm>
          <a:prstGeom prst="rect">
            <a:avLst/>
          </a:prstGeom>
          <a:noFill/>
          <a:ln>
            <a:noFill/>
          </a:ln>
        </p:spPr>
      </p:pic>
      <p:sp>
        <p:nvSpPr>
          <p:cNvPr id="378" name="Google Shape;378;p53"/>
          <p:cNvSpPr txBox="1"/>
          <p:nvPr/>
        </p:nvSpPr>
        <p:spPr>
          <a:xfrm>
            <a:off x="4499100" y="1300675"/>
            <a:ext cx="4036200" cy="1715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a:solidFill>
                <a:schemeClr val="dk1"/>
              </a:solidFill>
              <a:latin typeface="Merriweather"/>
              <a:ea typeface="Merriweather"/>
              <a:cs typeface="Merriweather"/>
              <a:sym typeface="Merriweathe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4"/>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Cosa significa Marker Based</a:t>
            </a:r>
            <a:endParaRPr sz="2800">
              <a:solidFill>
                <a:srgbClr val="000000"/>
              </a:solidFill>
              <a:latin typeface="Merriweather Black"/>
              <a:ea typeface="Merriweather Black"/>
              <a:cs typeface="Merriweather Black"/>
              <a:sym typeface="Merriweather Black"/>
            </a:endParaRPr>
          </a:p>
        </p:txBody>
      </p:sp>
      <p:sp>
        <p:nvSpPr>
          <p:cNvPr id="384" name="Google Shape;384;p54"/>
          <p:cNvSpPr txBox="1"/>
          <p:nvPr/>
        </p:nvSpPr>
        <p:spPr>
          <a:xfrm>
            <a:off x="311700" y="1293725"/>
            <a:ext cx="5694300" cy="31362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SzPts val="1200"/>
              <a:buFont typeface="Merriweather"/>
              <a:buChar char="●"/>
            </a:pPr>
            <a:r>
              <a:rPr lang="it" sz="1200">
                <a:latin typeface="Merriweather"/>
                <a:ea typeface="Merriweather"/>
                <a:cs typeface="Merriweather"/>
                <a:sym typeface="Merriweather"/>
              </a:rPr>
              <a:t>Il contenuto è mostrato in corrispondenza di un marker</a:t>
            </a:r>
            <a:endParaRPr sz="1200">
              <a:latin typeface="Merriweather"/>
              <a:ea typeface="Merriweather"/>
              <a:cs typeface="Merriweather"/>
              <a:sym typeface="Merriweather"/>
            </a:endParaRPr>
          </a:p>
          <a:p>
            <a:pPr marL="457200" lvl="0" indent="-304800" algn="l" rtl="0">
              <a:lnSpc>
                <a:spcPct val="150000"/>
              </a:lnSpc>
              <a:spcBef>
                <a:spcPts val="0"/>
              </a:spcBef>
              <a:spcAft>
                <a:spcPts val="0"/>
              </a:spcAft>
              <a:buSzPts val="1200"/>
              <a:buFont typeface="Merriweather"/>
              <a:buChar char="●"/>
            </a:pPr>
            <a:r>
              <a:rPr lang="it" sz="1200">
                <a:latin typeface="Merriweather"/>
                <a:ea typeface="Merriweather"/>
                <a:cs typeface="Merriweather"/>
                <a:sym typeface="Merriweather"/>
              </a:rPr>
              <a:t>Il contenuto non appare se il marker non viene riconosciuto dalla videocamera</a:t>
            </a:r>
            <a:endParaRPr sz="1200">
              <a:latin typeface="Merriweather"/>
              <a:ea typeface="Merriweather"/>
              <a:cs typeface="Merriweather"/>
              <a:sym typeface="Merriweather"/>
            </a:endParaRPr>
          </a:p>
          <a:p>
            <a:pPr marL="457200" lvl="0" indent="-304800" algn="l" rtl="0">
              <a:lnSpc>
                <a:spcPct val="150000"/>
              </a:lnSpc>
              <a:spcBef>
                <a:spcPts val="0"/>
              </a:spcBef>
              <a:spcAft>
                <a:spcPts val="0"/>
              </a:spcAft>
              <a:buSzPts val="1200"/>
              <a:buFont typeface="Merriweather"/>
              <a:buChar char="●"/>
            </a:pPr>
            <a:r>
              <a:rPr lang="it" sz="1200">
                <a:latin typeface="Merriweather"/>
                <a:ea typeface="Merriweather"/>
                <a:cs typeface="Merriweather"/>
                <a:sym typeface="Merriweather"/>
              </a:rPr>
              <a:t>I contenuti possono essere video, modelli 3D, audio, ecc.</a:t>
            </a:r>
            <a:endParaRPr sz="1200">
              <a:latin typeface="Merriweather"/>
              <a:ea typeface="Merriweather"/>
              <a:cs typeface="Merriweather"/>
              <a:sym typeface="Merriweather"/>
            </a:endParaRPr>
          </a:p>
          <a:p>
            <a:pPr marL="0" lvl="0" indent="0" algn="l" rtl="0">
              <a:lnSpc>
                <a:spcPct val="150000"/>
              </a:lnSpc>
              <a:spcBef>
                <a:spcPts val="0"/>
              </a:spcBef>
              <a:spcAft>
                <a:spcPts val="0"/>
              </a:spcAft>
              <a:buNone/>
            </a:pPr>
            <a:endParaRPr sz="1200">
              <a:latin typeface="Merriweather"/>
              <a:ea typeface="Merriweather"/>
              <a:cs typeface="Merriweather"/>
              <a:sym typeface="Merriweather"/>
            </a:endParaRPr>
          </a:p>
          <a:p>
            <a:pPr marL="0" lvl="0" indent="0" algn="l" rtl="0">
              <a:lnSpc>
                <a:spcPct val="150000"/>
              </a:lnSpc>
              <a:spcBef>
                <a:spcPts val="0"/>
              </a:spcBef>
              <a:spcAft>
                <a:spcPts val="0"/>
              </a:spcAft>
              <a:buNone/>
            </a:pPr>
            <a:r>
              <a:rPr lang="it" sz="1200">
                <a:latin typeface="Merriweather"/>
                <a:ea typeface="Merriweather"/>
                <a:cs typeface="Merriweather"/>
                <a:sym typeface="Merriweather"/>
              </a:rPr>
              <a:t>Con AR.js è possibile creare:</a:t>
            </a:r>
            <a:endParaRPr sz="1200">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Font typeface="Merriweather"/>
              <a:buChar char="●"/>
            </a:pPr>
            <a:r>
              <a:rPr lang="it" sz="1200">
                <a:solidFill>
                  <a:schemeClr val="dk1"/>
                </a:solidFill>
                <a:latin typeface="Merriweather"/>
                <a:ea typeface="Merriweather"/>
                <a:cs typeface="Merriweather"/>
                <a:sym typeface="Merriweather"/>
              </a:rPr>
              <a:t>Progetti di comunicazione</a:t>
            </a:r>
            <a:endParaRPr sz="1200">
              <a:solidFill>
                <a:schemeClr val="dk1"/>
              </a:solidFill>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Font typeface="Merriweather"/>
              <a:buChar char="●"/>
            </a:pPr>
            <a:r>
              <a:rPr lang="it" sz="1200">
                <a:solidFill>
                  <a:schemeClr val="dk1"/>
                </a:solidFill>
                <a:latin typeface="Merriweather"/>
                <a:ea typeface="Merriweather"/>
                <a:cs typeface="Merriweather"/>
                <a:sym typeface="Merriweather"/>
              </a:rPr>
              <a:t>Progetti di ARte</a:t>
            </a:r>
            <a:endParaRPr sz="1200">
              <a:solidFill>
                <a:schemeClr val="dk1"/>
              </a:solidFill>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Font typeface="Merriweather"/>
              <a:buChar char="●"/>
            </a:pPr>
            <a:r>
              <a:rPr lang="it" sz="1200">
                <a:solidFill>
                  <a:schemeClr val="dk1"/>
                </a:solidFill>
                <a:latin typeface="Merriweather"/>
                <a:ea typeface="Merriweather"/>
                <a:cs typeface="Merriweather"/>
                <a:sym typeface="Merriweather"/>
              </a:rPr>
              <a:t>Libri Aumentati</a:t>
            </a:r>
            <a:endParaRPr sz="1200">
              <a:solidFill>
                <a:schemeClr val="dk1"/>
              </a:solidFill>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Font typeface="Merriweather"/>
              <a:buChar char="●"/>
            </a:pPr>
            <a:r>
              <a:rPr lang="it" sz="1200">
                <a:solidFill>
                  <a:schemeClr val="dk1"/>
                </a:solidFill>
                <a:latin typeface="Merriweather"/>
                <a:ea typeface="Merriweather"/>
                <a:cs typeface="Merriweather"/>
                <a:sym typeface="Merriweather"/>
              </a:rPr>
              <a:t>...</a:t>
            </a:r>
            <a:endParaRPr sz="1200">
              <a:latin typeface="Merriweather"/>
              <a:ea typeface="Merriweather"/>
              <a:cs typeface="Merriweather"/>
              <a:sym typeface="Merriweather"/>
            </a:endParaRPr>
          </a:p>
          <a:p>
            <a:pPr marL="0" lvl="0" indent="0" algn="l" rtl="0">
              <a:lnSpc>
                <a:spcPct val="150000"/>
              </a:lnSpc>
              <a:spcBef>
                <a:spcPts val="0"/>
              </a:spcBef>
              <a:spcAft>
                <a:spcPts val="0"/>
              </a:spcAft>
              <a:buNone/>
            </a:pPr>
            <a:endParaRPr sz="1200">
              <a:latin typeface="Merriweather"/>
              <a:ea typeface="Merriweather"/>
              <a:cs typeface="Merriweather"/>
              <a:sym typeface="Merriweather"/>
            </a:endParaRPr>
          </a:p>
          <a:p>
            <a:pPr marL="0" lvl="0" indent="0" algn="l" rtl="0">
              <a:lnSpc>
                <a:spcPct val="150000"/>
              </a:lnSpc>
              <a:spcBef>
                <a:spcPts val="0"/>
              </a:spcBef>
              <a:spcAft>
                <a:spcPts val="0"/>
              </a:spcAft>
              <a:buNone/>
            </a:pPr>
            <a:r>
              <a:rPr lang="it" sz="1200">
                <a:latin typeface="Merriweather"/>
                <a:ea typeface="Merriweather"/>
                <a:cs typeface="Merriweather"/>
                <a:sym typeface="Merriweather"/>
              </a:rPr>
              <a:t>Link: </a:t>
            </a:r>
            <a:r>
              <a:rPr lang="it" sz="1200" u="sng">
                <a:solidFill>
                  <a:schemeClr val="dk1"/>
                </a:solidFill>
                <a:latin typeface="Merriweather"/>
                <a:ea typeface="Merriweather"/>
                <a:cs typeface="Merriweather"/>
                <a:sym typeface="Merriweather"/>
                <a:hlinkClick r:id="rId3">
                  <a:extLst>
                    <a:ext uri="{A12FA001-AC4F-418D-AE19-62706E023703}">
                      <ahyp:hlinkClr xmlns:ahyp="http://schemas.microsoft.com/office/drawing/2018/hyperlinkcolor" val="tx"/>
                    </a:ext>
                  </a:extLst>
                </a:hlinkClick>
              </a:rPr>
              <a:t>https://ar-js-org.github.io/AR.js-Docs/</a:t>
            </a:r>
            <a:endParaRPr sz="1200">
              <a:latin typeface="Merriweather"/>
              <a:ea typeface="Merriweather"/>
              <a:cs typeface="Merriweather"/>
              <a:sym typeface="Merriweather"/>
            </a:endParaRPr>
          </a:p>
        </p:txBody>
      </p:sp>
      <p:pic>
        <p:nvPicPr>
          <p:cNvPr id="385" name="Google Shape;385;p54"/>
          <p:cNvPicPr preferRelativeResize="0"/>
          <p:nvPr/>
        </p:nvPicPr>
        <p:blipFill>
          <a:blip r:embed="rId4">
            <a:alphaModFix/>
          </a:blip>
          <a:stretch>
            <a:fillRect/>
          </a:stretch>
        </p:blipFill>
        <p:spPr>
          <a:xfrm>
            <a:off x="6259607" y="1293725"/>
            <a:ext cx="2506143" cy="3136199"/>
          </a:xfrm>
          <a:prstGeom prst="rect">
            <a:avLst/>
          </a:prstGeom>
          <a:noFill/>
          <a:ln>
            <a:noFill/>
          </a:ln>
        </p:spPr>
      </p:pic>
      <p:sp>
        <p:nvSpPr>
          <p:cNvPr id="386" name="Google Shape;386;p54"/>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latin typeface="Roboto"/>
              <a:ea typeface="Roboto"/>
              <a:cs typeface="Roboto"/>
              <a:sym typeface="Roboto"/>
            </a:endParaRPr>
          </a:p>
        </p:txBody>
      </p:sp>
      <p:pic>
        <p:nvPicPr>
          <p:cNvPr id="387" name="Google Shape;387;p54"/>
          <p:cNvPicPr preferRelativeResize="0"/>
          <p:nvPr/>
        </p:nvPicPr>
        <p:blipFill>
          <a:blip r:embed="rId5">
            <a:alphaModFix/>
          </a:blip>
          <a:stretch>
            <a:fillRect/>
          </a:stretch>
        </p:blipFill>
        <p:spPr>
          <a:xfrm>
            <a:off x="227200" y="4870125"/>
            <a:ext cx="205200" cy="205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5"/>
          <p:cNvSpPr txBox="1"/>
          <p:nvPr/>
        </p:nvSpPr>
        <p:spPr>
          <a:xfrm>
            <a:off x="105950" y="385800"/>
            <a:ext cx="2231400" cy="37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AR.js </a:t>
            </a:r>
            <a:endParaRPr sz="2800">
              <a:latin typeface="Merriweather Black"/>
              <a:ea typeface="Merriweather Black"/>
              <a:cs typeface="Merriweather Black"/>
              <a:sym typeface="Merriweather Black"/>
            </a:endParaRPr>
          </a:p>
          <a:p>
            <a:pPr marL="0" lvl="0" indent="0" algn="l" rtl="0">
              <a:spcBef>
                <a:spcPts val="0"/>
              </a:spcBef>
              <a:spcAft>
                <a:spcPts val="0"/>
              </a:spcAft>
              <a:buNone/>
            </a:pPr>
            <a:r>
              <a:rPr lang="it" sz="2800">
                <a:latin typeface="Merriweather Black"/>
                <a:ea typeface="Merriweather Black"/>
                <a:cs typeface="Merriweather Black"/>
                <a:sym typeface="Merriweather Black"/>
              </a:rPr>
              <a:t>Marker </a:t>
            </a:r>
            <a:endParaRPr sz="2800">
              <a:latin typeface="Merriweather Black"/>
              <a:ea typeface="Merriweather Black"/>
              <a:cs typeface="Merriweather Black"/>
              <a:sym typeface="Merriweather Black"/>
            </a:endParaRPr>
          </a:p>
          <a:p>
            <a:pPr marL="0" lvl="0" indent="0" algn="l" rtl="0">
              <a:spcBef>
                <a:spcPts val="0"/>
              </a:spcBef>
              <a:spcAft>
                <a:spcPts val="0"/>
              </a:spcAft>
              <a:buNone/>
            </a:pPr>
            <a:r>
              <a:rPr lang="it" sz="2800">
                <a:latin typeface="Merriweather Black"/>
                <a:ea typeface="Merriweather Black"/>
                <a:cs typeface="Merriweather Black"/>
                <a:sym typeface="Merriweather Black"/>
              </a:rPr>
              <a:t>Based</a:t>
            </a:r>
            <a:endParaRPr sz="2800">
              <a:latin typeface="Merriweather Black"/>
              <a:ea typeface="Merriweather Black"/>
              <a:cs typeface="Merriweather Black"/>
              <a:sym typeface="Merriweather Black"/>
            </a:endParaRPr>
          </a:p>
        </p:txBody>
      </p:sp>
      <p:sp>
        <p:nvSpPr>
          <p:cNvPr id="393" name="Google Shape;393;p55"/>
          <p:cNvSpPr txBox="1"/>
          <p:nvPr/>
        </p:nvSpPr>
        <p:spPr>
          <a:xfrm>
            <a:off x="4779475" y="1895100"/>
            <a:ext cx="70500" cy="5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p55"/>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latin typeface="Roboto"/>
              <a:ea typeface="Roboto"/>
              <a:cs typeface="Roboto"/>
              <a:sym typeface="Roboto"/>
            </a:endParaRPr>
          </a:p>
        </p:txBody>
      </p:sp>
      <p:pic>
        <p:nvPicPr>
          <p:cNvPr id="395" name="Google Shape;395;p55"/>
          <p:cNvPicPr preferRelativeResize="0"/>
          <p:nvPr/>
        </p:nvPicPr>
        <p:blipFill>
          <a:blip r:embed="rId3">
            <a:alphaModFix/>
          </a:blip>
          <a:stretch>
            <a:fillRect/>
          </a:stretch>
        </p:blipFill>
        <p:spPr>
          <a:xfrm>
            <a:off x="227200" y="4870125"/>
            <a:ext cx="205200" cy="205200"/>
          </a:xfrm>
          <a:prstGeom prst="rect">
            <a:avLst/>
          </a:prstGeom>
          <a:noFill/>
          <a:ln>
            <a:noFill/>
          </a:ln>
        </p:spPr>
      </p:pic>
      <p:pic>
        <p:nvPicPr>
          <p:cNvPr id="396" name="Google Shape;396;p55" title="AR.js Marker Based">
            <a:hlinkClick r:id="rId4"/>
          </p:cNvPr>
          <p:cNvPicPr preferRelativeResize="0"/>
          <p:nvPr/>
        </p:nvPicPr>
        <p:blipFill>
          <a:blip r:embed="rId5">
            <a:alphaModFix/>
          </a:blip>
          <a:stretch>
            <a:fillRect/>
          </a:stretch>
        </p:blipFill>
        <p:spPr>
          <a:xfrm>
            <a:off x="2460700" y="0"/>
            <a:ext cx="685800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6"/>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Cosa significa Image Tracking</a:t>
            </a:r>
            <a:endParaRPr sz="2800">
              <a:solidFill>
                <a:srgbClr val="000000"/>
              </a:solidFill>
              <a:latin typeface="Merriweather Black"/>
              <a:ea typeface="Merriweather Black"/>
              <a:cs typeface="Merriweather Black"/>
              <a:sym typeface="Merriweather Black"/>
            </a:endParaRPr>
          </a:p>
        </p:txBody>
      </p:sp>
      <p:sp>
        <p:nvSpPr>
          <p:cNvPr id="402" name="Google Shape;402;p56"/>
          <p:cNvSpPr txBox="1"/>
          <p:nvPr/>
        </p:nvSpPr>
        <p:spPr>
          <a:xfrm>
            <a:off x="311700" y="1293725"/>
            <a:ext cx="8082600" cy="33186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Merriweather"/>
              <a:buChar char="●"/>
            </a:pPr>
            <a:r>
              <a:rPr lang="it" sz="1200">
                <a:solidFill>
                  <a:schemeClr val="dk1"/>
                </a:solidFill>
                <a:latin typeface="Merriweather"/>
                <a:ea typeface="Merriweather"/>
                <a:cs typeface="Merriweather"/>
                <a:sym typeface="Merriweather"/>
              </a:rPr>
              <a:t>Stesso concetto dei marker, ma invece di usare marker si usano foto/disegni (es. locandine di film)</a:t>
            </a:r>
            <a:endParaRPr sz="1200">
              <a:solidFill>
                <a:schemeClr val="dk1"/>
              </a:solidFill>
              <a:latin typeface="Merriweather"/>
              <a:ea typeface="Merriweather"/>
              <a:cs typeface="Merriweather"/>
              <a:sym typeface="Merriweather"/>
            </a:endParaRPr>
          </a:p>
          <a:p>
            <a:pPr marL="0" lvl="0" indent="0" algn="l" rtl="0">
              <a:lnSpc>
                <a:spcPct val="150000"/>
              </a:lnSpc>
              <a:spcBef>
                <a:spcPts val="0"/>
              </a:spcBef>
              <a:spcAft>
                <a:spcPts val="0"/>
              </a:spcAft>
              <a:buNone/>
            </a:pPr>
            <a:endParaRPr sz="1200">
              <a:solidFill>
                <a:schemeClr val="dk1"/>
              </a:solidFill>
              <a:latin typeface="Merriweather"/>
              <a:ea typeface="Merriweather"/>
              <a:cs typeface="Merriweather"/>
              <a:sym typeface="Merriweather"/>
            </a:endParaRPr>
          </a:p>
          <a:p>
            <a:pPr marL="0" lvl="0" indent="0" algn="l" rtl="0">
              <a:lnSpc>
                <a:spcPct val="150000"/>
              </a:lnSpc>
              <a:spcBef>
                <a:spcPts val="0"/>
              </a:spcBef>
              <a:spcAft>
                <a:spcPts val="0"/>
              </a:spcAft>
              <a:buNone/>
            </a:pPr>
            <a:r>
              <a:rPr lang="it" sz="1200">
                <a:solidFill>
                  <a:schemeClr val="dk1"/>
                </a:solidFill>
                <a:latin typeface="Merriweather"/>
                <a:ea typeface="Merriweather"/>
                <a:cs typeface="Merriweather"/>
                <a:sym typeface="Merriweather"/>
              </a:rPr>
              <a:t>Link:</a:t>
            </a:r>
            <a:endParaRPr sz="1200">
              <a:solidFill>
                <a:schemeClr val="dk1"/>
              </a:solidFill>
              <a:latin typeface="Merriweather"/>
              <a:ea typeface="Merriweather"/>
              <a:cs typeface="Merriweather"/>
              <a:sym typeface="Merriweather"/>
            </a:endParaRPr>
          </a:p>
          <a:p>
            <a:pPr marL="0" lvl="0" indent="0" algn="l" rtl="0">
              <a:lnSpc>
                <a:spcPct val="150000"/>
              </a:lnSpc>
              <a:spcBef>
                <a:spcPts val="0"/>
              </a:spcBef>
              <a:spcAft>
                <a:spcPts val="0"/>
              </a:spcAft>
              <a:buNone/>
            </a:pPr>
            <a:r>
              <a:rPr lang="it" sz="1200" u="sng">
                <a:latin typeface="Merriweather"/>
                <a:ea typeface="Merriweather"/>
                <a:cs typeface="Merriweather"/>
                <a:sym typeface="Merriweather"/>
                <a:hlinkClick r:id="rId3"/>
              </a:rPr>
              <a:t>https://aframe.io/blog/arjs3/</a:t>
            </a:r>
            <a:endParaRPr sz="1200">
              <a:latin typeface="Merriweather"/>
              <a:ea typeface="Merriweather"/>
              <a:cs typeface="Merriweather"/>
              <a:sym typeface="Merriweather"/>
            </a:endParaRPr>
          </a:p>
          <a:p>
            <a:pPr marL="0" lvl="0" indent="0" algn="l" rtl="0">
              <a:lnSpc>
                <a:spcPct val="150000"/>
              </a:lnSpc>
              <a:spcBef>
                <a:spcPts val="0"/>
              </a:spcBef>
              <a:spcAft>
                <a:spcPts val="0"/>
              </a:spcAft>
              <a:buNone/>
            </a:pPr>
            <a:r>
              <a:rPr lang="it" sz="1200" u="sng">
                <a:latin typeface="Merriweather"/>
                <a:ea typeface="Merriweather"/>
                <a:cs typeface="Merriweather"/>
                <a:sym typeface="Merriweather"/>
                <a:hlinkClick r:id="rId4"/>
              </a:rPr>
              <a:t>https://ar-js-org.github.io/AR.js-Docs/</a:t>
            </a:r>
            <a:endParaRPr sz="1200">
              <a:latin typeface="Merriweather"/>
              <a:ea typeface="Merriweather"/>
              <a:cs typeface="Merriweather"/>
              <a:sym typeface="Merriweather"/>
            </a:endParaRPr>
          </a:p>
          <a:p>
            <a:pPr marL="0" lvl="0" indent="457200" algn="l" rtl="0">
              <a:lnSpc>
                <a:spcPct val="150000"/>
              </a:lnSpc>
              <a:spcBef>
                <a:spcPts val="0"/>
              </a:spcBef>
              <a:spcAft>
                <a:spcPts val="0"/>
              </a:spcAft>
              <a:buNone/>
            </a:pPr>
            <a:endParaRPr sz="1200">
              <a:latin typeface="Merriweather Light"/>
              <a:ea typeface="Merriweather Light"/>
              <a:cs typeface="Merriweather Light"/>
              <a:sym typeface="Merriweather Light"/>
            </a:endParaRPr>
          </a:p>
        </p:txBody>
      </p:sp>
      <p:sp>
        <p:nvSpPr>
          <p:cNvPr id="403" name="Google Shape;403;p56"/>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latin typeface="Roboto"/>
              <a:ea typeface="Roboto"/>
              <a:cs typeface="Roboto"/>
              <a:sym typeface="Roboto"/>
            </a:endParaRPr>
          </a:p>
        </p:txBody>
      </p:sp>
      <p:pic>
        <p:nvPicPr>
          <p:cNvPr id="404" name="Google Shape;404;p56"/>
          <p:cNvPicPr preferRelativeResize="0"/>
          <p:nvPr/>
        </p:nvPicPr>
        <p:blipFill>
          <a:blip r:embed="rId5">
            <a:alphaModFix/>
          </a:blip>
          <a:stretch>
            <a:fillRect/>
          </a:stretch>
        </p:blipFill>
        <p:spPr>
          <a:xfrm>
            <a:off x="227200" y="4870125"/>
            <a:ext cx="205200" cy="205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7"/>
          <p:cNvSpPr txBox="1"/>
          <p:nvPr/>
        </p:nvSpPr>
        <p:spPr>
          <a:xfrm>
            <a:off x="311700" y="445025"/>
            <a:ext cx="2346300" cy="422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AR.js </a:t>
            </a:r>
            <a:endParaRPr sz="2800">
              <a:latin typeface="Merriweather Black"/>
              <a:ea typeface="Merriweather Black"/>
              <a:cs typeface="Merriweather Black"/>
              <a:sym typeface="Merriweather Black"/>
            </a:endParaRPr>
          </a:p>
          <a:p>
            <a:pPr marL="0" lvl="0" indent="0" algn="l" rtl="0">
              <a:spcBef>
                <a:spcPts val="0"/>
              </a:spcBef>
              <a:spcAft>
                <a:spcPts val="0"/>
              </a:spcAft>
              <a:buNone/>
            </a:pPr>
            <a:r>
              <a:rPr lang="it" sz="2800">
                <a:latin typeface="Merriweather Black"/>
                <a:ea typeface="Merriweather Black"/>
                <a:cs typeface="Merriweather Black"/>
                <a:sym typeface="Merriweather Black"/>
              </a:rPr>
              <a:t>Image Tracking</a:t>
            </a:r>
            <a:endParaRPr sz="2800">
              <a:solidFill>
                <a:srgbClr val="000000"/>
              </a:solidFill>
              <a:latin typeface="Merriweather Black"/>
              <a:ea typeface="Merriweather Black"/>
              <a:cs typeface="Merriweather Black"/>
              <a:sym typeface="Merriweather Black"/>
            </a:endParaRPr>
          </a:p>
        </p:txBody>
      </p:sp>
      <p:sp>
        <p:nvSpPr>
          <p:cNvPr id="410" name="Google Shape;410;p57"/>
          <p:cNvSpPr txBox="1"/>
          <p:nvPr/>
        </p:nvSpPr>
        <p:spPr>
          <a:xfrm>
            <a:off x="4779475" y="1895100"/>
            <a:ext cx="70500" cy="5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p57"/>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latin typeface="Roboto"/>
              <a:ea typeface="Roboto"/>
              <a:cs typeface="Roboto"/>
              <a:sym typeface="Roboto"/>
            </a:endParaRPr>
          </a:p>
        </p:txBody>
      </p:sp>
      <p:pic>
        <p:nvPicPr>
          <p:cNvPr id="412" name="Google Shape;412;p57"/>
          <p:cNvPicPr preferRelativeResize="0"/>
          <p:nvPr/>
        </p:nvPicPr>
        <p:blipFill>
          <a:blip r:embed="rId3">
            <a:alphaModFix/>
          </a:blip>
          <a:stretch>
            <a:fillRect/>
          </a:stretch>
        </p:blipFill>
        <p:spPr>
          <a:xfrm>
            <a:off x="227200" y="4870125"/>
            <a:ext cx="205200" cy="205200"/>
          </a:xfrm>
          <a:prstGeom prst="rect">
            <a:avLst/>
          </a:prstGeom>
          <a:noFill/>
          <a:ln>
            <a:noFill/>
          </a:ln>
        </p:spPr>
      </p:pic>
      <p:pic>
        <p:nvPicPr>
          <p:cNvPr id="413" name="Google Shape;413;p57" title="Image Tracking video content">
            <a:hlinkClick r:id="rId4"/>
          </p:cNvPr>
          <p:cNvPicPr preferRelativeResize="0"/>
          <p:nvPr/>
        </p:nvPicPr>
        <p:blipFill>
          <a:blip r:embed="rId5">
            <a:alphaModFix/>
          </a:blip>
          <a:stretch>
            <a:fillRect/>
          </a:stretch>
        </p:blipFill>
        <p:spPr>
          <a:xfrm>
            <a:off x="2499825" y="-21575"/>
            <a:ext cx="6915550" cy="51866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8"/>
          <p:cNvSpPr txBox="1"/>
          <p:nvPr/>
        </p:nvSpPr>
        <p:spPr>
          <a:xfrm>
            <a:off x="311700" y="1271675"/>
            <a:ext cx="8420700" cy="313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it" sz="1200">
                <a:latin typeface="Merriweather"/>
                <a:ea typeface="Merriweather"/>
                <a:cs typeface="Merriweather"/>
                <a:sym typeface="Merriweather"/>
              </a:rPr>
              <a:t>La AR Location Based usa coordinate di luoghi reali (latitudine e longitudine) per ancorare del contenuto ad essi, in modo che l’utente esplorando lo spazio reale possa vedere dei contenuti in corrispondenza di posizioni reali. In genere, questi contenuti servono ad indicare all’utente quanto è distante da essi e la direzione da seguire per raggiungerli.</a:t>
            </a:r>
            <a:endParaRPr sz="1200">
              <a:latin typeface="Merriweather"/>
              <a:ea typeface="Merriweather"/>
              <a:cs typeface="Merriweather"/>
              <a:sym typeface="Merriweather"/>
            </a:endParaRPr>
          </a:p>
          <a:p>
            <a:pPr marL="0" lvl="0" indent="0" algn="l" rtl="0">
              <a:lnSpc>
                <a:spcPct val="150000"/>
              </a:lnSpc>
              <a:spcBef>
                <a:spcPts val="0"/>
              </a:spcBef>
              <a:spcAft>
                <a:spcPts val="0"/>
              </a:spcAft>
              <a:buNone/>
            </a:pPr>
            <a:endParaRPr sz="1200">
              <a:latin typeface="Merriweather"/>
              <a:ea typeface="Merriweather"/>
              <a:cs typeface="Merriweather"/>
              <a:sym typeface="Merriweather"/>
            </a:endParaRPr>
          </a:p>
          <a:p>
            <a:pPr marL="0" lvl="0" indent="0" algn="l" rtl="0">
              <a:lnSpc>
                <a:spcPct val="150000"/>
              </a:lnSpc>
              <a:spcBef>
                <a:spcPts val="0"/>
              </a:spcBef>
              <a:spcAft>
                <a:spcPts val="0"/>
              </a:spcAft>
              <a:buNone/>
            </a:pPr>
            <a:r>
              <a:rPr lang="it" sz="1200">
                <a:latin typeface="Merriweather"/>
                <a:ea typeface="Merriweather"/>
                <a:cs typeface="Merriweather"/>
                <a:sym typeface="Merriweather"/>
              </a:rPr>
              <a:t>Ideale per:</a:t>
            </a:r>
            <a:endParaRPr sz="1200">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Font typeface="Merriweather"/>
              <a:buChar char="●"/>
            </a:pPr>
            <a:r>
              <a:rPr lang="it" sz="1200">
                <a:solidFill>
                  <a:schemeClr val="dk1"/>
                </a:solidFill>
                <a:latin typeface="Merriweather"/>
                <a:ea typeface="Merriweather"/>
                <a:cs typeface="Merriweather"/>
                <a:sym typeface="Merriweather"/>
              </a:rPr>
              <a:t>Tour di Realtà Aumentata, Gamification di tour (con reward), tour culturali</a:t>
            </a:r>
            <a:endParaRPr sz="1200">
              <a:solidFill>
                <a:schemeClr val="dk1"/>
              </a:solidFill>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Font typeface="Merriweather"/>
              <a:buChar char="●"/>
            </a:pPr>
            <a:r>
              <a:rPr lang="it" sz="1200">
                <a:solidFill>
                  <a:schemeClr val="dk1"/>
                </a:solidFill>
                <a:latin typeface="Merriweather"/>
                <a:ea typeface="Merriweather"/>
                <a:cs typeface="Merriweather"/>
                <a:sym typeface="Merriweather"/>
              </a:rPr>
              <a:t>Mostre d’Arte diffuse</a:t>
            </a:r>
            <a:endParaRPr sz="1200">
              <a:solidFill>
                <a:schemeClr val="dk1"/>
              </a:solidFill>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Font typeface="Merriweather"/>
              <a:buChar char="●"/>
            </a:pPr>
            <a:r>
              <a:rPr lang="it" sz="1200">
                <a:solidFill>
                  <a:schemeClr val="dk1"/>
                </a:solidFill>
                <a:latin typeface="Merriweather"/>
                <a:ea typeface="Merriweather"/>
                <a:cs typeface="Merriweather"/>
                <a:sym typeface="Merriweather"/>
              </a:rPr>
              <a:t>Storytelling </a:t>
            </a:r>
            <a:endParaRPr sz="1200">
              <a:solidFill>
                <a:schemeClr val="dk1"/>
              </a:solidFill>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Font typeface="Merriweather"/>
              <a:buChar char="●"/>
            </a:pPr>
            <a:r>
              <a:rPr lang="it" sz="1200">
                <a:solidFill>
                  <a:schemeClr val="dk1"/>
                </a:solidFill>
                <a:latin typeface="Merriweather"/>
                <a:ea typeface="Merriweather"/>
                <a:cs typeface="Merriweather"/>
                <a:sym typeface="Merriweather"/>
              </a:rPr>
              <a:t>Caccia al tesoro.</a:t>
            </a:r>
            <a:endParaRPr sz="1200">
              <a:solidFill>
                <a:schemeClr val="dk1"/>
              </a:solidFill>
              <a:latin typeface="Merriweather"/>
              <a:ea typeface="Merriweather"/>
              <a:cs typeface="Merriweather"/>
              <a:sym typeface="Merriweather"/>
            </a:endParaRPr>
          </a:p>
          <a:p>
            <a:pPr marL="0" lvl="0" indent="0" algn="l" rtl="0">
              <a:lnSpc>
                <a:spcPct val="150000"/>
              </a:lnSpc>
              <a:spcBef>
                <a:spcPts val="0"/>
              </a:spcBef>
              <a:spcAft>
                <a:spcPts val="0"/>
              </a:spcAft>
              <a:buNone/>
            </a:pPr>
            <a:endParaRPr sz="1200">
              <a:solidFill>
                <a:schemeClr val="dk1"/>
              </a:solidFill>
              <a:latin typeface="Merriweather"/>
              <a:ea typeface="Merriweather"/>
              <a:cs typeface="Merriweather"/>
              <a:sym typeface="Merriweather"/>
            </a:endParaRPr>
          </a:p>
          <a:p>
            <a:pPr marL="0" lvl="0" indent="0" algn="l" rtl="0">
              <a:lnSpc>
                <a:spcPct val="150000"/>
              </a:lnSpc>
              <a:spcBef>
                <a:spcPts val="0"/>
              </a:spcBef>
              <a:spcAft>
                <a:spcPts val="0"/>
              </a:spcAft>
              <a:buClr>
                <a:schemeClr val="dk1"/>
              </a:buClr>
              <a:buSzPts val="1100"/>
              <a:buFont typeface="Arial"/>
              <a:buNone/>
            </a:pPr>
            <a:r>
              <a:rPr lang="it" sz="1200">
                <a:latin typeface="Merriweather"/>
                <a:ea typeface="Merriweather"/>
                <a:cs typeface="Merriweather"/>
                <a:sym typeface="Merriweather"/>
              </a:rPr>
              <a:t>Link: </a:t>
            </a:r>
            <a:r>
              <a:rPr lang="it" sz="1200" u="sng">
                <a:latin typeface="Merriweather"/>
                <a:ea typeface="Merriweather"/>
                <a:cs typeface="Merriweather"/>
                <a:sym typeface="Merriweather"/>
                <a:hlinkClick r:id="rId3"/>
              </a:rPr>
              <a:t>https://aframe.io/blog/arjs3/</a:t>
            </a:r>
            <a:endParaRPr sz="1200">
              <a:latin typeface="Merriweather"/>
              <a:ea typeface="Merriweather"/>
              <a:cs typeface="Merriweather"/>
              <a:sym typeface="Merriweather"/>
            </a:endParaRPr>
          </a:p>
        </p:txBody>
      </p:sp>
      <p:sp>
        <p:nvSpPr>
          <p:cNvPr id="419" name="Google Shape;419;p58"/>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Cosa significa Location Based</a:t>
            </a:r>
            <a:endParaRPr sz="2800">
              <a:solidFill>
                <a:srgbClr val="000000"/>
              </a:solidFill>
              <a:latin typeface="Merriweather Black"/>
              <a:ea typeface="Merriweather Black"/>
              <a:cs typeface="Merriweather Black"/>
              <a:sym typeface="Merriweather Black"/>
            </a:endParaRPr>
          </a:p>
        </p:txBody>
      </p:sp>
      <p:sp>
        <p:nvSpPr>
          <p:cNvPr id="420" name="Google Shape;420;p58"/>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latin typeface="Roboto"/>
              <a:ea typeface="Roboto"/>
              <a:cs typeface="Roboto"/>
              <a:sym typeface="Roboto"/>
            </a:endParaRPr>
          </a:p>
        </p:txBody>
      </p:sp>
      <p:pic>
        <p:nvPicPr>
          <p:cNvPr id="421" name="Google Shape;421;p58"/>
          <p:cNvPicPr preferRelativeResize="0"/>
          <p:nvPr/>
        </p:nvPicPr>
        <p:blipFill>
          <a:blip r:embed="rId4">
            <a:alphaModFix/>
          </a:blip>
          <a:stretch>
            <a:fillRect/>
          </a:stretch>
        </p:blipFill>
        <p:spPr>
          <a:xfrm>
            <a:off x="227200" y="4870125"/>
            <a:ext cx="205200" cy="205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9"/>
          <p:cNvSpPr txBox="1"/>
          <p:nvPr/>
        </p:nvSpPr>
        <p:spPr>
          <a:xfrm>
            <a:off x="105950" y="385800"/>
            <a:ext cx="2231400" cy="37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AR.js </a:t>
            </a:r>
            <a:endParaRPr sz="2800">
              <a:latin typeface="Merriweather Black"/>
              <a:ea typeface="Merriweather Black"/>
              <a:cs typeface="Merriweather Black"/>
              <a:sym typeface="Merriweather Black"/>
            </a:endParaRPr>
          </a:p>
          <a:p>
            <a:pPr marL="0" lvl="0" indent="0" algn="l" rtl="0">
              <a:spcBef>
                <a:spcPts val="0"/>
              </a:spcBef>
              <a:spcAft>
                <a:spcPts val="0"/>
              </a:spcAft>
              <a:buNone/>
            </a:pPr>
            <a:r>
              <a:rPr lang="it" sz="2800">
                <a:latin typeface="Merriweather Black"/>
                <a:ea typeface="Merriweather Black"/>
                <a:cs typeface="Merriweather Black"/>
                <a:sym typeface="Merriweather Black"/>
              </a:rPr>
              <a:t>Location Based</a:t>
            </a:r>
            <a:endParaRPr sz="2800">
              <a:latin typeface="Merriweather Black"/>
              <a:ea typeface="Merriweather Black"/>
              <a:cs typeface="Merriweather Black"/>
              <a:sym typeface="Merriweather Black"/>
            </a:endParaRPr>
          </a:p>
        </p:txBody>
      </p:sp>
      <p:sp>
        <p:nvSpPr>
          <p:cNvPr id="427" name="Google Shape;427;p59"/>
          <p:cNvSpPr txBox="1"/>
          <p:nvPr/>
        </p:nvSpPr>
        <p:spPr>
          <a:xfrm>
            <a:off x="4779475" y="1895100"/>
            <a:ext cx="70500" cy="5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8" name="Google Shape;428;p59"/>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latin typeface="Roboto"/>
              <a:ea typeface="Roboto"/>
              <a:cs typeface="Roboto"/>
              <a:sym typeface="Roboto"/>
            </a:endParaRPr>
          </a:p>
        </p:txBody>
      </p:sp>
      <p:pic>
        <p:nvPicPr>
          <p:cNvPr id="429" name="Google Shape;429;p59"/>
          <p:cNvPicPr preferRelativeResize="0"/>
          <p:nvPr/>
        </p:nvPicPr>
        <p:blipFill>
          <a:blip r:embed="rId3">
            <a:alphaModFix/>
          </a:blip>
          <a:stretch>
            <a:fillRect/>
          </a:stretch>
        </p:blipFill>
        <p:spPr>
          <a:xfrm>
            <a:off x="227200" y="4870125"/>
            <a:ext cx="205200" cy="205200"/>
          </a:xfrm>
          <a:prstGeom prst="rect">
            <a:avLst/>
          </a:prstGeom>
          <a:noFill/>
          <a:ln>
            <a:noFill/>
          </a:ln>
        </p:spPr>
      </p:pic>
      <p:pic>
        <p:nvPicPr>
          <p:cNvPr id="430" name="Google Shape;430;p59" title="AR.js Location Based example">
            <a:hlinkClick r:id="rId4"/>
          </p:cNvPr>
          <p:cNvPicPr preferRelativeResize="0"/>
          <p:nvPr/>
        </p:nvPicPr>
        <p:blipFill>
          <a:blip r:embed="rId5">
            <a:alphaModFix/>
          </a:blip>
          <a:stretch>
            <a:fillRect/>
          </a:stretch>
        </p:blipFill>
        <p:spPr>
          <a:xfrm>
            <a:off x="2436025" y="0"/>
            <a:ext cx="685800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0"/>
          <p:cNvSpPr txBox="1"/>
          <p:nvPr/>
        </p:nvSpPr>
        <p:spPr>
          <a:xfrm>
            <a:off x="105950" y="385800"/>
            <a:ext cx="2231400" cy="37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AR.js </a:t>
            </a:r>
            <a:endParaRPr sz="2800">
              <a:latin typeface="Merriweather Black"/>
              <a:ea typeface="Merriweather Black"/>
              <a:cs typeface="Merriweather Black"/>
              <a:sym typeface="Merriweather Black"/>
            </a:endParaRPr>
          </a:p>
          <a:p>
            <a:pPr marL="0" lvl="0" indent="0" algn="l" rtl="0">
              <a:spcBef>
                <a:spcPts val="0"/>
              </a:spcBef>
              <a:spcAft>
                <a:spcPts val="0"/>
              </a:spcAft>
              <a:buNone/>
            </a:pPr>
            <a:r>
              <a:rPr lang="it" sz="2800">
                <a:latin typeface="Merriweather Black"/>
                <a:ea typeface="Merriweather Black"/>
                <a:cs typeface="Merriweather Black"/>
                <a:sym typeface="Merriweather Black"/>
              </a:rPr>
              <a:t>Location Based</a:t>
            </a:r>
            <a:endParaRPr sz="2800">
              <a:latin typeface="Merriweather Black"/>
              <a:ea typeface="Merriweather Black"/>
              <a:cs typeface="Merriweather Black"/>
              <a:sym typeface="Merriweather Black"/>
            </a:endParaRPr>
          </a:p>
        </p:txBody>
      </p:sp>
      <p:sp>
        <p:nvSpPr>
          <p:cNvPr id="436" name="Google Shape;436;p60"/>
          <p:cNvSpPr txBox="1"/>
          <p:nvPr/>
        </p:nvSpPr>
        <p:spPr>
          <a:xfrm>
            <a:off x="4779475" y="1895100"/>
            <a:ext cx="70500" cy="5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p60"/>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latin typeface="Roboto"/>
              <a:ea typeface="Roboto"/>
              <a:cs typeface="Roboto"/>
              <a:sym typeface="Roboto"/>
            </a:endParaRPr>
          </a:p>
        </p:txBody>
      </p:sp>
      <p:pic>
        <p:nvPicPr>
          <p:cNvPr id="438" name="Google Shape;438;p60"/>
          <p:cNvPicPr preferRelativeResize="0"/>
          <p:nvPr/>
        </p:nvPicPr>
        <p:blipFill>
          <a:blip r:embed="rId3">
            <a:alphaModFix/>
          </a:blip>
          <a:stretch>
            <a:fillRect/>
          </a:stretch>
        </p:blipFill>
        <p:spPr>
          <a:xfrm>
            <a:off x="227200" y="4870125"/>
            <a:ext cx="205200" cy="205200"/>
          </a:xfrm>
          <a:prstGeom prst="rect">
            <a:avLst/>
          </a:prstGeom>
          <a:noFill/>
          <a:ln>
            <a:noFill/>
          </a:ln>
        </p:spPr>
      </p:pic>
      <p:pic>
        <p:nvPicPr>
          <p:cNvPr id="439" name="Google Shape;439;p60" title="AR.js Location Based Cartigli example">
            <a:hlinkClick r:id="rId4"/>
          </p:cNvPr>
          <p:cNvPicPr preferRelativeResize="0"/>
          <p:nvPr/>
        </p:nvPicPr>
        <p:blipFill>
          <a:blip r:embed="rId5">
            <a:alphaModFix/>
          </a:blip>
          <a:stretch>
            <a:fillRect/>
          </a:stretch>
        </p:blipFill>
        <p:spPr>
          <a:xfrm>
            <a:off x="2439475" y="-36425"/>
            <a:ext cx="6955100" cy="52163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1"/>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AR.js - La più semplice Web AR esistente</a:t>
            </a:r>
            <a:endParaRPr sz="2800">
              <a:latin typeface="Merriweather Black"/>
              <a:ea typeface="Merriweather Black"/>
              <a:cs typeface="Merriweather Black"/>
              <a:sym typeface="Merriweather Black"/>
            </a:endParaRPr>
          </a:p>
          <a:p>
            <a:pPr marL="0" lvl="0" indent="0" algn="l" rtl="0">
              <a:spcBef>
                <a:spcPts val="0"/>
              </a:spcBef>
              <a:spcAft>
                <a:spcPts val="0"/>
              </a:spcAft>
              <a:buNone/>
            </a:pPr>
            <a:endParaRPr sz="1200">
              <a:latin typeface="Merriweather Black"/>
              <a:ea typeface="Merriweather Black"/>
              <a:cs typeface="Merriweather Black"/>
              <a:sym typeface="Merriweather Black"/>
            </a:endParaRPr>
          </a:p>
          <a:p>
            <a:pPr marL="0" lvl="0" indent="0" algn="l" rtl="0">
              <a:spcBef>
                <a:spcPts val="0"/>
              </a:spcBef>
              <a:spcAft>
                <a:spcPts val="0"/>
              </a:spcAft>
              <a:buNone/>
            </a:pPr>
            <a:r>
              <a:rPr lang="it" sz="1200">
                <a:latin typeface="Merriweather Black"/>
                <a:ea typeface="Merriweather Black"/>
                <a:cs typeface="Merriweather Black"/>
                <a:sym typeface="Merriweather Black"/>
              </a:rPr>
              <a:t>(10 linee di codice!)</a:t>
            </a:r>
            <a:endParaRPr sz="1200">
              <a:latin typeface="Merriweather Black"/>
              <a:ea typeface="Merriweather Black"/>
              <a:cs typeface="Merriweather Black"/>
              <a:sym typeface="Merriweather Black"/>
            </a:endParaRPr>
          </a:p>
          <a:p>
            <a:pPr marL="0" lvl="0" indent="0" algn="l" rtl="0">
              <a:spcBef>
                <a:spcPts val="0"/>
              </a:spcBef>
              <a:spcAft>
                <a:spcPts val="0"/>
              </a:spcAft>
              <a:buNone/>
            </a:pPr>
            <a:endParaRPr sz="1200">
              <a:latin typeface="Merriweather Black"/>
              <a:ea typeface="Merriweather Black"/>
              <a:cs typeface="Merriweather Black"/>
              <a:sym typeface="Merriweather Black"/>
            </a:endParaRPr>
          </a:p>
          <a:p>
            <a:pPr marL="0" lvl="0" indent="0" algn="l" rtl="0">
              <a:spcBef>
                <a:spcPts val="0"/>
              </a:spcBef>
              <a:spcAft>
                <a:spcPts val="0"/>
              </a:spcAft>
              <a:buNone/>
            </a:pPr>
            <a:endParaRPr sz="1200">
              <a:latin typeface="Merriweather Black"/>
              <a:ea typeface="Merriweather Black"/>
              <a:cs typeface="Merriweather Black"/>
              <a:sym typeface="Merriweather Black"/>
            </a:endParaRPr>
          </a:p>
        </p:txBody>
      </p:sp>
      <p:sp>
        <p:nvSpPr>
          <p:cNvPr id="445" name="Google Shape;445;p61"/>
          <p:cNvSpPr txBox="1"/>
          <p:nvPr/>
        </p:nvSpPr>
        <p:spPr>
          <a:xfrm>
            <a:off x="311700" y="1439725"/>
            <a:ext cx="8520600" cy="30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300" b="1">
                <a:solidFill>
                  <a:srgbClr val="24292E"/>
                </a:solidFill>
                <a:latin typeface="Nunito"/>
                <a:ea typeface="Nunito"/>
                <a:cs typeface="Nunito"/>
                <a:sym typeface="Nunito"/>
              </a:rPr>
              <a:t>&lt;!doctype HTML&gt;</a:t>
            </a:r>
            <a:endParaRPr sz="1300" b="1">
              <a:solidFill>
                <a:srgbClr val="24292E"/>
              </a:solidFill>
              <a:latin typeface="Nunito"/>
              <a:ea typeface="Nunito"/>
              <a:cs typeface="Nunito"/>
              <a:sym typeface="Nunito"/>
            </a:endParaRPr>
          </a:p>
          <a:p>
            <a:pPr marL="0" lvl="0" indent="0" algn="l" rtl="0">
              <a:spcBef>
                <a:spcPts val="0"/>
              </a:spcBef>
              <a:spcAft>
                <a:spcPts val="0"/>
              </a:spcAft>
              <a:buNone/>
            </a:pPr>
            <a:r>
              <a:rPr lang="it" sz="1300" b="1">
                <a:solidFill>
                  <a:srgbClr val="24292E"/>
                </a:solidFill>
                <a:latin typeface="Nunito"/>
                <a:ea typeface="Nunito"/>
                <a:cs typeface="Nunito"/>
                <a:sym typeface="Nunito"/>
              </a:rPr>
              <a:t>&lt;</a:t>
            </a:r>
            <a:r>
              <a:rPr lang="it" sz="1300" b="1">
                <a:solidFill>
                  <a:srgbClr val="22863A"/>
                </a:solidFill>
                <a:latin typeface="Nunito"/>
                <a:ea typeface="Nunito"/>
                <a:cs typeface="Nunito"/>
                <a:sym typeface="Nunito"/>
              </a:rPr>
              <a:t>html</a:t>
            </a:r>
            <a:r>
              <a:rPr lang="it" sz="1300" b="1">
                <a:solidFill>
                  <a:srgbClr val="24292E"/>
                </a:solidFill>
                <a:latin typeface="Nunito"/>
                <a:ea typeface="Nunito"/>
                <a:cs typeface="Nunito"/>
                <a:sym typeface="Nunito"/>
              </a:rPr>
              <a:t>&gt;</a:t>
            </a:r>
            <a:endParaRPr sz="1300" b="1">
              <a:solidFill>
                <a:srgbClr val="24292E"/>
              </a:solidFill>
              <a:latin typeface="Nunito"/>
              <a:ea typeface="Nunito"/>
              <a:cs typeface="Nunito"/>
              <a:sym typeface="Nunito"/>
            </a:endParaRPr>
          </a:p>
          <a:p>
            <a:pPr marL="0" lvl="0" indent="0" algn="l" rtl="0">
              <a:spcBef>
                <a:spcPts val="0"/>
              </a:spcBef>
              <a:spcAft>
                <a:spcPts val="0"/>
              </a:spcAft>
              <a:buNone/>
            </a:pPr>
            <a:r>
              <a:rPr lang="it" sz="1300" b="1">
                <a:solidFill>
                  <a:srgbClr val="24292E"/>
                </a:solidFill>
                <a:latin typeface="Nunito"/>
                <a:ea typeface="Nunito"/>
                <a:cs typeface="Nunito"/>
                <a:sym typeface="Nunito"/>
              </a:rPr>
              <a:t>    &lt;</a:t>
            </a:r>
            <a:r>
              <a:rPr lang="it" sz="1300" b="1">
                <a:solidFill>
                  <a:srgbClr val="22863A"/>
                </a:solidFill>
                <a:latin typeface="Nunito"/>
                <a:ea typeface="Nunito"/>
                <a:cs typeface="Nunito"/>
                <a:sym typeface="Nunito"/>
              </a:rPr>
              <a:t>script</a:t>
            </a:r>
            <a:r>
              <a:rPr lang="it" sz="1300" b="1">
                <a:solidFill>
                  <a:srgbClr val="24292E"/>
                </a:solidFill>
                <a:latin typeface="Nunito"/>
                <a:ea typeface="Nunito"/>
                <a:cs typeface="Nunito"/>
                <a:sym typeface="Nunito"/>
              </a:rPr>
              <a:t> </a:t>
            </a:r>
            <a:r>
              <a:rPr lang="it" sz="1300" b="1">
                <a:solidFill>
                  <a:srgbClr val="6F42C1"/>
                </a:solidFill>
                <a:latin typeface="Nunito"/>
                <a:ea typeface="Nunito"/>
                <a:cs typeface="Nunito"/>
                <a:sym typeface="Nunito"/>
              </a:rPr>
              <a:t>src</a:t>
            </a:r>
            <a:r>
              <a:rPr lang="it" sz="1300" b="1">
                <a:solidFill>
                  <a:srgbClr val="24292E"/>
                </a:solidFill>
                <a:latin typeface="Nunito"/>
                <a:ea typeface="Nunito"/>
                <a:cs typeface="Nunito"/>
                <a:sym typeface="Nunito"/>
              </a:rPr>
              <a:t>=</a:t>
            </a:r>
            <a:r>
              <a:rPr lang="it" sz="1300" b="1">
                <a:solidFill>
                  <a:srgbClr val="032F62"/>
                </a:solidFill>
                <a:latin typeface="Nunito"/>
                <a:ea typeface="Nunito"/>
                <a:cs typeface="Nunito"/>
                <a:sym typeface="Nunito"/>
              </a:rPr>
              <a:t>"https://aframe.io/releases/1.0.0/aframe.min.js"</a:t>
            </a:r>
            <a:r>
              <a:rPr lang="it" sz="1300" b="1">
                <a:solidFill>
                  <a:srgbClr val="24292E"/>
                </a:solidFill>
                <a:latin typeface="Nunito"/>
                <a:ea typeface="Nunito"/>
                <a:cs typeface="Nunito"/>
                <a:sym typeface="Nunito"/>
              </a:rPr>
              <a:t>&gt;&lt;/</a:t>
            </a:r>
            <a:r>
              <a:rPr lang="it" sz="1300" b="1">
                <a:solidFill>
                  <a:srgbClr val="22863A"/>
                </a:solidFill>
                <a:latin typeface="Nunito"/>
                <a:ea typeface="Nunito"/>
                <a:cs typeface="Nunito"/>
                <a:sym typeface="Nunito"/>
              </a:rPr>
              <a:t>script</a:t>
            </a:r>
            <a:r>
              <a:rPr lang="it" sz="1300" b="1">
                <a:solidFill>
                  <a:srgbClr val="24292E"/>
                </a:solidFill>
                <a:latin typeface="Nunito"/>
                <a:ea typeface="Nunito"/>
                <a:cs typeface="Nunito"/>
                <a:sym typeface="Nunito"/>
              </a:rPr>
              <a:t>&gt;</a:t>
            </a:r>
            <a:endParaRPr sz="1300" b="1">
              <a:solidFill>
                <a:srgbClr val="24292E"/>
              </a:solidFill>
              <a:latin typeface="Nunito"/>
              <a:ea typeface="Nunito"/>
              <a:cs typeface="Nunito"/>
              <a:sym typeface="Nunito"/>
            </a:endParaRPr>
          </a:p>
          <a:p>
            <a:pPr marL="0" lvl="0" indent="0" algn="l" rtl="0">
              <a:spcBef>
                <a:spcPts val="0"/>
              </a:spcBef>
              <a:spcAft>
                <a:spcPts val="0"/>
              </a:spcAft>
              <a:buNone/>
            </a:pPr>
            <a:r>
              <a:rPr lang="it" sz="1300" b="1">
                <a:solidFill>
                  <a:srgbClr val="24292E"/>
                </a:solidFill>
                <a:latin typeface="Nunito"/>
                <a:ea typeface="Nunito"/>
                <a:cs typeface="Nunito"/>
                <a:sym typeface="Nunito"/>
              </a:rPr>
              <a:t>    &lt;</a:t>
            </a:r>
            <a:r>
              <a:rPr lang="it" sz="1300" b="1">
                <a:solidFill>
                  <a:srgbClr val="22863A"/>
                </a:solidFill>
                <a:latin typeface="Nunito"/>
                <a:ea typeface="Nunito"/>
                <a:cs typeface="Nunito"/>
                <a:sym typeface="Nunito"/>
              </a:rPr>
              <a:t>script</a:t>
            </a:r>
            <a:r>
              <a:rPr lang="it" sz="1300" b="1">
                <a:solidFill>
                  <a:srgbClr val="24292E"/>
                </a:solidFill>
                <a:latin typeface="Nunito"/>
                <a:ea typeface="Nunito"/>
                <a:cs typeface="Nunito"/>
                <a:sym typeface="Nunito"/>
              </a:rPr>
              <a:t> </a:t>
            </a:r>
            <a:r>
              <a:rPr lang="it" sz="1300" b="1">
                <a:solidFill>
                  <a:srgbClr val="6F42C1"/>
                </a:solidFill>
                <a:latin typeface="Nunito"/>
                <a:ea typeface="Nunito"/>
                <a:cs typeface="Nunito"/>
                <a:sym typeface="Nunito"/>
              </a:rPr>
              <a:t>src</a:t>
            </a:r>
            <a:r>
              <a:rPr lang="it" sz="1300" b="1">
                <a:solidFill>
                  <a:srgbClr val="24292E"/>
                </a:solidFill>
                <a:latin typeface="Nunito"/>
                <a:ea typeface="Nunito"/>
                <a:cs typeface="Nunito"/>
                <a:sym typeface="Nunito"/>
              </a:rPr>
              <a:t>=</a:t>
            </a:r>
            <a:r>
              <a:rPr lang="it" sz="1300" b="1">
                <a:solidFill>
                  <a:srgbClr val="032F62"/>
                </a:solidFill>
                <a:latin typeface="Nunito"/>
                <a:ea typeface="Nunito"/>
                <a:cs typeface="Nunito"/>
                <a:sym typeface="Nunito"/>
              </a:rPr>
              <a:t>"</a:t>
            </a:r>
            <a:r>
              <a:rPr lang="it" sz="1300" b="1" u="sng">
                <a:solidFill>
                  <a:srgbClr val="032F62"/>
                </a:solidFill>
                <a:latin typeface="Nunito"/>
                <a:ea typeface="Nunito"/>
                <a:cs typeface="Nunito"/>
                <a:sym typeface="Nunito"/>
                <a:hlinkClick r:id="rId3">
                  <a:extLst>
                    <a:ext uri="{A12FA001-AC4F-418D-AE19-62706E023703}">
                      <ahyp:hlinkClr xmlns:ahyp="http://schemas.microsoft.com/office/drawing/2018/hyperlinkcolor" val="tx"/>
                    </a:ext>
                  </a:extLst>
                </a:hlinkClick>
              </a:rPr>
              <a:t>https://raw.githack.com/AR-js-org/AR.js/master/aframe/build/aframe-ar.js</a:t>
            </a:r>
            <a:r>
              <a:rPr lang="it" sz="1300" b="1">
                <a:solidFill>
                  <a:srgbClr val="032F62"/>
                </a:solidFill>
                <a:latin typeface="Nunito"/>
                <a:ea typeface="Nunito"/>
                <a:cs typeface="Nunito"/>
                <a:sym typeface="Nunito"/>
              </a:rPr>
              <a:t>"</a:t>
            </a:r>
            <a:r>
              <a:rPr lang="it" sz="1300" b="1">
                <a:solidFill>
                  <a:srgbClr val="24292E"/>
                </a:solidFill>
                <a:latin typeface="Nunito"/>
                <a:ea typeface="Nunito"/>
                <a:cs typeface="Nunito"/>
                <a:sym typeface="Nunito"/>
              </a:rPr>
              <a:t>&gt;&lt;/</a:t>
            </a:r>
            <a:r>
              <a:rPr lang="it" sz="1300" b="1">
                <a:solidFill>
                  <a:srgbClr val="22863A"/>
                </a:solidFill>
                <a:latin typeface="Nunito"/>
                <a:ea typeface="Nunito"/>
                <a:cs typeface="Nunito"/>
                <a:sym typeface="Nunito"/>
              </a:rPr>
              <a:t>script</a:t>
            </a:r>
            <a:r>
              <a:rPr lang="it" sz="1300" b="1">
                <a:solidFill>
                  <a:srgbClr val="24292E"/>
                </a:solidFill>
                <a:latin typeface="Nunito"/>
                <a:ea typeface="Nunito"/>
                <a:cs typeface="Nunito"/>
                <a:sym typeface="Nunito"/>
              </a:rPr>
              <a:t>&gt;</a:t>
            </a:r>
            <a:endParaRPr sz="1300" b="1">
              <a:solidFill>
                <a:srgbClr val="24292E"/>
              </a:solidFill>
              <a:latin typeface="Nunito"/>
              <a:ea typeface="Nunito"/>
              <a:cs typeface="Nunito"/>
              <a:sym typeface="Nunito"/>
            </a:endParaRPr>
          </a:p>
          <a:p>
            <a:pPr marL="0" lvl="0" indent="0" algn="l" rtl="0">
              <a:spcBef>
                <a:spcPts val="0"/>
              </a:spcBef>
              <a:spcAft>
                <a:spcPts val="0"/>
              </a:spcAft>
              <a:buNone/>
            </a:pPr>
            <a:r>
              <a:rPr lang="it" sz="1300" b="1">
                <a:solidFill>
                  <a:srgbClr val="24292E"/>
                </a:solidFill>
                <a:latin typeface="Nunito"/>
                <a:ea typeface="Nunito"/>
                <a:cs typeface="Nunito"/>
                <a:sym typeface="Nunito"/>
              </a:rPr>
              <a:t>    &lt;</a:t>
            </a:r>
            <a:r>
              <a:rPr lang="it" sz="1300" b="1">
                <a:solidFill>
                  <a:srgbClr val="22863A"/>
                </a:solidFill>
                <a:latin typeface="Nunito"/>
                <a:ea typeface="Nunito"/>
                <a:cs typeface="Nunito"/>
                <a:sym typeface="Nunito"/>
              </a:rPr>
              <a:t>body</a:t>
            </a:r>
            <a:r>
              <a:rPr lang="it" sz="1300" b="1">
                <a:solidFill>
                  <a:srgbClr val="24292E"/>
                </a:solidFill>
                <a:latin typeface="Nunito"/>
                <a:ea typeface="Nunito"/>
                <a:cs typeface="Nunito"/>
                <a:sym typeface="Nunito"/>
              </a:rPr>
              <a:t> </a:t>
            </a:r>
            <a:r>
              <a:rPr lang="it" sz="1300" b="1">
                <a:solidFill>
                  <a:srgbClr val="6F42C1"/>
                </a:solidFill>
                <a:latin typeface="Nunito"/>
                <a:ea typeface="Nunito"/>
                <a:cs typeface="Nunito"/>
                <a:sym typeface="Nunito"/>
              </a:rPr>
              <a:t>style</a:t>
            </a:r>
            <a:r>
              <a:rPr lang="it" sz="1300" b="1">
                <a:solidFill>
                  <a:srgbClr val="24292E"/>
                </a:solidFill>
                <a:latin typeface="Nunito"/>
                <a:ea typeface="Nunito"/>
                <a:cs typeface="Nunito"/>
                <a:sym typeface="Nunito"/>
              </a:rPr>
              <a:t>=</a:t>
            </a:r>
            <a:r>
              <a:rPr lang="it" sz="1300" b="1">
                <a:solidFill>
                  <a:srgbClr val="032F62"/>
                </a:solidFill>
                <a:latin typeface="Nunito"/>
                <a:ea typeface="Nunito"/>
                <a:cs typeface="Nunito"/>
                <a:sym typeface="Nunito"/>
              </a:rPr>
              <a:t>'</a:t>
            </a:r>
            <a:r>
              <a:rPr lang="it" sz="1300" b="1">
                <a:solidFill>
                  <a:srgbClr val="005CC5"/>
                </a:solidFill>
                <a:latin typeface="Nunito"/>
                <a:ea typeface="Nunito"/>
                <a:cs typeface="Nunito"/>
                <a:sym typeface="Nunito"/>
              </a:rPr>
              <a:t>margin</a:t>
            </a:r>
            <a:r>
              <a:rPr lang="it" sz="1300" b="1">
                <a:solidFill>
                  <a:srgbClr val="24292E"/>
                </a:solidFill>
                <a:latin typeface="Nunito"/>
                <a:ea typeface="Nunito"/>
                <a:cs typeface="Nunito"/>
                <a:sym typeface="Nunito"/>
              </a:rPr>
              <a:t> : </a:t>
            </a:r>
            <a:r>
              <a:rPr lang="it" sz="1300" b="1">
                <a:solidFill>
                  <a:srgbClr val="005CC5"/>
                </a:solidFill>
                <a:latin typeface="Nunito"/>
                <a:ea typeface="Nunito"/>
                <a:cs typeface="Nunito"/>
                <a:sym typeface="Nunito"/>
              </a:rPr>
              <a:t>0</a:t>
            </a:r>
            <a:r>
              <a:rPr lang="it" sz="1300" b="1">
                <a:solidFill>
                  <a:srgbClr val="D73A49"/>
                </a:solidFill>
                <a:latin typeface="Nunito"/>
                <a:ea typeface="Nunito"/>
                <a:cs typeface="Nunito"/>
                <a:sym typeface="Nunito"/>
              </a:rPr>
              <a:t>px</a:t>
            </a:r>
            <a:r>
              <a:rPr lang="it" sz="1300" b="1">
                <a:solidFill>
                  <a:srgbClr val="24292E"/>
                </a:solidFill>
                <a:latin typeface="Nunito"/>
                <a:ea typeface="Nunito"/>
                <a:cs typeface="Nunito"/>
                <a:sym typeface="Nunito"/>
              </a:rPr>
              <a:t>; </a:t>
            </a:r>
            <a:r>
              <a:rPr lang="it" sz="1300" b="1">
                <a:solidFill>
                  <a:srgbClr val="005CC5"/>
                </a:solidFill>
                <a:latin typeface="Nunito"/>
                <a:ea typeface="Nunito"/>
                <a:cs typeface="Nunito"/>
                <a:sym typeface="Nunito"/>
              </a:rPr>
              <a:t>overflow</a:t>
            </a:r>
            <a:r>
              <a:rPr lang="it" sz="1300" b="1">
                <a:solidFill>
                  <a:srgbClr val="24292E"/>
                </a:solidFill>
                <a:latin typeface="Nunito"/>
                <a:ea typeface="Nunito"/>
                <a:cs typeface="Nunito"/>
                <a:sym typeface="Nunito"/>
              </a:rPr>
              <a:t>: </a:t>
            </a:r>
            <a:r>
              <a:rPr lang="it" sz="1300" b="1">
                <a:solidFill>
                  <a:srgbClr val="005CC5"/>
                </a:solidFill>
                <a:latin typeface="Nunito"/>
                <a:ea typeface="Nunito"/>
                <a:cs typeface="Nunito"/>
                <a:sym typeface="Nunito"/>
              </a:rPr>
              <a:t>hidden</a:t>
            </a:r>
            <a:r>
              <a:rPr lang="it" sz="1300" b="1">
                <a:solidFill>
                  <a:srgbClr val="24292E"/>
                </a:solidFill>
                <a:latin typeface="Nunito"/>
                <a:ea typeface="Nunito"/>
                <a:cs typeface="Nunito"/>
                <a:sym typeface="Nunito"/>
              </a:rPr>
              <a:t>;</a:t>
            </a:r>
            <a:r>
              <a:rPr lang="it" sz="1300" b="1">
                <a:solidFill>
                  <a:srgbClr val="032F62"/>
                </a:solidFill>
                <a:latin typeface="Nunito"/>
                <a:ea typeface="Nunito"/>
                <a:cs typeface="Nunito"/>
                <a:sym typeface="Nunito"/>
              </a:rPr>
              <a:t>'</a:t>
            </a:r>
            <a:r>
              <a:rPr lang="it" sz="1300" b="1">
                <a:solidFill>
                  <a:srgbClr val="24292E"/>
                </a:solidFill>
                <a:latin typeface="Nunito"/>
                <a:ea typeface="Nunito"/>
                <a:cs typeface="Nunito"/>
                <a:sym typeface="Nunito"/>
              </a:rPr>
              <a:t>&gt;</a:t>
            </a:r>
            <a:endParaRPr sz="1300" b="1">
              <a:solidFill>
                <a:srgbClr val="24292E"/>
              </a:solidFill>
              <a:latin typeface="Nunito"/>
              <a:ea typeface="Nunito"/>
              <a:cs typeface="Nunito"/>
              <a:sym typeface="Nunito"/>
            </a:endParaRPr>
          </a:p>
          <a:p>
            <a:pPr marL="0" lvl="0" indent="0" algn="l" rtl="0">
              <a:spcBef>
                <a:spcPts val="0"/>
              </a:spcBef>
              <a:spcAft>
                <a:spcPts val="0"/>
              </a:spcAft>
              <a:buNone/>
            </a:pPr>
            <a:r>
              <a:rPr lang="it" sz="1300" b="1">
                <a:solidFill>
                  <a:srgbClr val="24292E"/>
                </a:solidFill>
                <a:latin typeface="Nunito"/>
                <a:ea typeface="Nunito"/>
                <a:cs typeface="Nunito"/>
                <a:sym typeface="Nunito"/>
              </a:rPr>
              <a:t>        &lt;</a:t>
            </a:r>
            <a:r>
              <a:rPr lang="it" sz="1300" b="1">
                <a:solidFill>
                  <a:srgbClr val="22863A"/>
                </a:solidFill>
                <a:latin typeface="Nunito"/>
                <a:ea typeface="Nunito"/>
                <a:cs typeface="Nunito"/>
                <a:sym typeface="Nunito"/>
              </a:rPr>
              <a:t>a-scene</a:t>
            </a:r>
            <a:r>
              <a:rPr lang="it" sz="1300" b="1">
                <a:solidFill>
                  <a:srgbClr val="24292E"/>
                </a:solidFill>
                <a:latin typeface="Nunito"/>
                <a:ea typeface="Nunito"/>
                <a:cs typeface="Nunito"/>
                <a:sym typeface="Nunito"/>
              </a:rPr>
              <a:t> </a:t>
            </a:r>
            <a:r>
              <a:rPr lang="it" sz="1300" b="1">
                <a:solidFill>
                  <a:srgbClr val="6F42C1"/>
                </a:solidFill>
                <a:latin typeface="Nunito"/>
                <a:ea typeface="Nunito"/>
                <a:cs typeface="Nunito"/>
                <a:sym typeface="Nunito"/>
              </a:rPr>
              <a:t>embedded</a:t>
            </a:r>
            <a:r>
              <a:rPr lang="it" sz="1300" b="1">
                <a:solidFill>
                  <a:srgbClr val="24292E"/>
                </a:solidFill>
                <a:latin typeface="Nunito"/>
                <a:ea typeface="Nunito"/>
                <a:cs typeface="Nunito"/>
                <a:sym typeface="Nunito"/>
              </a:rPr>
              <a:t> </a:t>
            </a:r>
            <a:r>
              <a:rPr lang="it" sz="1300" b="1">
                <a:solidFill>
                  <a:srgbClr val="6F42C1"/>
                </a:solidFill>
                <a:latin typeface="Nunito"/>
                <a:ea typeface="Nunito"/>
                <a:cs typeface="Nunito"/>
                <a:sym typeface="Nunito"/>
              </a:rPr>
              <a:t>arjs</a:t>
            </a:r>
            <a:r>
              <a:rPr lang="it" sz="1300" b="1">
                <a:solidFill>
                  <a:srgbClr val="24292E"/>
                </a:solidFill>
                <a:latin typeface="Nunito"/>
                <a:ea typeface="Nunito"/>
                <a:cs typeface="Nunito"/>
                <a:sym typeface="Nunito"/>
              </a:rPr>
              <a:t>&gt;</a:t>
            </a:r>
            <a:endParaRPr sz="1300" b="1">
              <a:solidFill>
                <a:srgbClr val="24292E"/>
              </a:solidFill>
              <a:latin typeface="Nunito"/>
              <a:ea typeface="Nunito"/>
              <a:cs typeface="Nunito"/>
              <a:sym typeface="Nunito"/>
            </a:endParaRPr>
          </a:p>
          <a:p>
            <a:pPr marL="0" lvl="0" indent="0" algn="l" rtl="0">
              <a:spcBef>
                <a:spcPts val="0"/>
              </a:spcBef>
              <a:spcAft>
                <a:spcPts val="0"/>
              </a:spcAft>
              <a:buNone/>
            </a:pPr>
            <a:r>
              <a:rPr lang="it" sz="1300" b="1">
                <a:solidFill>
                  <a:srgbClr val="24292E"/>
                </a:solidFill>
                <a:latin typeface="Nunito"/>
                <a:ea typeface="Nunito"/>
                <a:cs typeface="Nunito"/>
                <a:sym typeface="Nunito"/>
              </a:rPr>
              <a:t>            &lt;</a:t>
            </a:r>
            <a:r>
              <a:rPr lang="it" sz="1300" b="1">
                <a:solidFill>
                  <a:srgbClr val="22863A"/>
                </a:solidFill>
                <a:latin typeface="Nunito"/>
                <a:ea typeface="Nunito"/>
                <a:cs typeface="Nunito"/>
                <a:sym typeface="Nunito"/>
              </a:rPr>
              <a:t>a-marker</a:t>
            </a:r>
            <a:r>
              <a:rPr lang="it" sz="1300" b="1">
                <a:solidFill>
                  <a:srgbClr val="24292E"/>
                </a:solidFill>
                <a:latin typeface="Nunito"/>
                <a:ea typeface="Nunito"/>
                <a:cs typeface="Nunito"/>
                <a:sym typeface="Nunito"/>
              </a:rPr>
              <a:t> </a:t>
            </a:r>
            <a:r>
              <a:rPr lang="it" sz="1300" b="1">
                <a:solidFill>
                  <a:srgbClr val="6F42C1"/>
                </a:solidFill>
                <a:latin typeface="Nunito"/>
                <a:ea typeface="Nunito"/>
                <a:cs typeface="Nunito"/>
                <a:sym typeface="Nunito"/>
              </a:rPr>
              <a:t>preset</a:t>
            </a:r>
            <a:r>
              <a:rPr lang="it" sz="1300" b="1">
                <a:solidFill>
                  <a:srgbClr val="24292E"/>
                </a:solidFill>
                <a:latin typeface="Nunito"/>
                <a:ea typeface="Nunito"/>
                <a:cs typeface="Nunito"/>
                <a:sym typeface="Nunito"/>
              </a:rPr>
              <a:t>=</a:t>
            </a:r>
            <a:r>
              <a:rPr lang="it" sz="1300" b="1">
                <a:solidFill>
                  <a:srgbClr val="032F62"/>
                </a:solidFill>
                <a:latin typeface="Nunito"/>
                <a:ea typeface="Nunito"/>
                <a:cs typeface="Nunito"/>
                <a:sym typeface="Nunito"/>
              </a:rPr>
              <a:t>"hiro"</a:t>
            </a:r>
            <a:r>
              <a:rPr lang="it" sz="1300" b="1">
                <a:solidFill>
                  <a:srgbClr val="24292E"/>
                </a:solidFill>
                <a:latin typeface="Nunito"/>
                <a:ea typeface="Nunito"/>
                <a:cs typeface="Nunito"/>
                <a:sym typeface="Nunito"/>
              </a:rPr>
              <a:t>&gt;</a:t>
            </a:r>
            <a:endParaRPr sz="1300" b="1">
              <a:solidFill>
                <a:srgbClr val="24292E"/>
              </a:solidFill>
              <a:latin typeface="Nunito"/>
              <a:ea typeface="Nunito"/>
              <a:cs typeface="Nunito"/>
              <a:sym typeface="Nunito"/>
            </a:endParaRPr>
          </a:p>
          <a:p>
            <a:pPr marL="0" lvl="0" indent="0" algn="l" rtl="0">
              <a:spcBef>
                <a:spcPts val="0"/>
              </a:spcBef>
              <a:spcAft>
                <a:spcPts val="0"/>
              </a:spcAft>
              <a:buNone/>
            </a:pPr>
            <a:r>
              <a:rPr lang="it" sz="1300" b="1">
                <a:solidFill>
                  <a:srgbClr val="24292E"/>
                </a:solidFill>
                <a:latin typeface="Nunito"/>
                <a:ea typeface="Nunito"/>
                <a:cs typeface="Nunito"/>
                <a:sym typeface="Nunito"/>
              </a:rPr>
              <a:t>                &lt;</a:t>
            </a:r>
            <a:r>
              <a:rPr lang="it" sz="1300" b="1">
                <a:solidFill>
                  <a:srgbClr val="22863A"/>
                </a:solidFill>
                <a:latin typeface="Nunito"/>
                <a:ea typeface="Nunito"/>
                <a:cs typeface="Nunito"/>
                <a:sym typeface="Nunito"/>
              </a:rPr>
              <a:t>a-box</a:t>
            </a:r>
            <a:r>
              <a:rPr lang="it" sz="1300" b="1">
                <a:solidFill>
                  <a:srgbClr val="24292E"/>
                </a:solidFill>
                <a:latin typeface="Nunito"/>
                <a:ea typeface="Nunito"/>
                <a:cs typeface="Nunito"/>
                <a:sym typeface="Nunito"/>
              </a:rPr>
              <a:t> </a:t>
            </a:r>
            <a:r>
              <a:rPr lang="it" sz="1300" b="1">
                <a:solidFill>
                  <a:srgbClr val="6F42C1"/>
                </a:solidFill>
                <a:latin typeface="Nunito"/>
                <a:ea typeface="Nunito"/>
                <a:cs typeface="Nunito"/>
                <a:sym typeface="Nunito"/>
              </a:rPr>
              <a:t>position</a:t>
            </a:r>
            <a:r>
              <a:rPr lang="it" sz="1300" b="1">
                <a:solidFill>
                  <a:srgbClr val="24292E"/>
                </a:solidFill>
                <a:latin typeface="Nunito"/>
                <a:ea typeface="Nunito"/>
                <a:cs typeface="Nunito"/>
                <a:sym typeface="Nunito"/>
              </a:rPr>
              <a:t>=</a:t>
            </a:r>
            <a:r>
              <a:rPr lang="it" sz="1300" b="1">
                <a:solidFill>
                  <a:srgbClr val="032F62"/>
                </a:solidFill>
                <a:latin typeface="Nunito"/>
                <a:ea typeface="Nunito"/>
                <a:cs typeface="Nunito"/>
                <a:sym typeface="Nunito"/>
              </a:rPr>
              <a:t>'0 0.5 0'</a:t>
            </a:r>
            <a:r>
              <a:rPr lang="it" sz="1300" b="1">
                <a:solidFill>
                  <a:srgbClr val="24292E"/>
                </a:solidFill>
                <a:latin typeface="Nunito"/>
                <a:ea typeface="Nunito"/>
                <a:cs typeface="Nunito"/>
                <a:sym typeface="Nunito"/>
              </a:rPr>
              <a:t> </a:t>
            </a:r>
            <a:r>
              <a:rPr lang="it" sz="1300" b="1">
                <a:solidFill>
                  <a:srgbClr val="6F42C1"/>
                </a:solidFill>
                <a:latin typeface="Nunito"/>
                <a:ea typeface="Nunito"/>
                <a:cs typeface="Nunito"/>
                <a:sym typeface="Nunito"/>
              </a:rPr>
              <a:t>material</a:t>
            </a:r>
            <a:r>
              <a:rPr lang="it" sz="1300" b="1">
                <a:solidFill>
                  <a:srgbClr val="24292E"/>
                </a:solidFill>
                <a:latin typeface="Nunito"/>
                <a:ea typeface="Nunito"/>
                <a:cs typeface="Nunito"/>
                <a:sym typeface="Nunito"/>
              </a:rPr>
              <a:t>=</a:t>
            </a:r>
            <a:r>
              <a:rPr lang="it" sz="1300" b="1">
                <a:solidFill>
                  <a:srgbClr val="032F62"/>
                </a:solidFill>
                <a:latin typeface="Nunito"/>
                <a:ea typeface="Nunito"/>
                <a:cs typeface="Nunito"/>
                <a:sym typeface="Nunito"/>
              </a:rPr>
              <a:t>'color: yellow;'</a:t>
            </a:r>
            <a:r>
              <a:rPr lang="it" sz="1300" b="1">
                <a:solidFill>
                  <a:srgbClr val="24292E"/>
                </a:solidFill>
                <a:latin typeface="Nunito"/>
                <a:ea typeface="Nunito"/>
                <a:cs typeface="Nunito"/>
                <a:sym typeface="Nunito"/>
              </a:rPr>
              <a:t>&gt;&lt;/</a:t>
            </a:r>
            <a:r>
              <a:rPr lang="it" sz="1300" b="1">
                <a:solidFill>
                  <a:srgbClr val="22863A"/>
                </a:solidFill>
                <a:latin typeface="Nunito"/>
                <a:ea typeface="Nunito"/>
                <a:cs typeface="Nunito"/>
                <a:sym typeface="Nunito"/>
              </a:rPr>
              <a:t>a-box</a:t>
            </a:r>
            <a:r>
              <a:rPr lang="it" sz="1300" b="1">
                <a:solidFill>
                  <a:srgbClr val="24292E"/>
                </a:solidFill>
                <a:latin typeface="Nunito"/>
                <a:ea typeface="Nunito"/>
                <a:cs typeface="Nunito"/>
                <a:sym typeface="Nunito"/>
              </a:rPr>
              <a:t>&gt;</a:t>
            </a:r>
            <a:endParaRPr sz="1300" b="1">
              <a:solidFill>
                <a:srgbClr val="24292E"/>
              </a:solidFill>
              <a:latin typeface="Nunito"/>
              <a:ea typeface="Nunito"/>
              <a:cs typeface="Nunito"/>
              <a:sym typeface="Nunito"/>
            </a:endParaRPr>
          </a:p>
          <a:p>
            <a:pPr marL="0" lvl="0" indent="0" algn="l" rtl="0">
              <a:spcBef>
                <a:spcPts val="0"/>
              </a:spcBef>
              <a:spcAft>
                <a:spcPts val="0"/>
              </a:spcAft>
              <a:buNone/>
            </a:pPr>
            <a:r>
              <a:rPr lang="it" sz="1300" b="1">
                <a:solidFill>
                  <a:srgbClr val="24292E"/>
                </a:solidFill>
                <a:latin typeface="Nunito"/>
                <a:ea typeface="Nunito"/>
                <a:cs typeface="Nunito"/>
                <a:sym typeface="Nunito"/>
              </a:rPr>
              <a:t>            &lt;/</a:t>
            </a:r>
            <a:r>
              <a:rPr lang="it" sz="1300" b="1">
                <a:solidFill>
                  <a:srgbClr val="22863A"/>
                </a:solidFill>
                <a:latin typeface="Nunito"/>
                <a:ea typeface="Nunito"/>
                <a:cs typeface="Nunito"/>
                <a:sym typeface="Nunito"/>
              </a:rPr>
              <a:t>a-marker</a:t>
            </a:r>
            <a:r>
              <a:rPr lang="it" sz="1300" b="1">
                <a:solidFill>
                  <a:srgbClr val="24292E"/>
                </a:solidFill>
                <a:latin typeface="Nunito"/>
                <a:ea typeface="Nunito"/>
                <a:cs typeface="Nunito"/>
                <a:sym typeface="Nunito"/>
              </a:rPr>
              <a:t>&gt;</a:t>
            </a:r>
            <a:endParaRPr sz="1300" b="1">
              <a:solidFill>
                <a:srgbClr val="24292E"/>
              </a:solidFill>
              <a:latin typeface="Nunito"/>
              <a:ea typeface="Nunito"/>
              <a:cs typeface="Nunito"/>
              <a:sym typeface="Nunito"/>
            </a:endParaRPr>
          </a:p>
          <a:p>
            <a:pPr marL="0" lvl="0" indent="0" algn="l" rtl="0">
              <a:spcBef>
                <a:spcPts val="0"/>
              </a:spcBef>
              <a:spcAft>
                <a:spcPts val="0"/>
              </a:spcAft>
              <a:buNone/>
            </a:pPr>
            <a:r>
              <a:rPr lang="it" sz="1300" b="1">
                <a:solidFill>
                  <a:srgbClr val="24292E"/>
                </a:solidFill>
                <a:latin typeface="Nunito"/>
                <a:ea typeface="Nunito"/>
                <a:cs typeface="Nunito"/>
                <a:sym typeface="Nunito"/>
              </a:rPr>
              <a:t>            &lt;</a:t>
            </a:r>
            <a:r>
              <a:rPr lang="it" sz="1300" b="1">
                <a:solidFill>
                  <a:srgbClr val="22863A"/>
                </a:solidFill>
                <a:latin typeface="Nunito"/>
                <a:ea typeface="Nunito"/>
                <a:cs typeface="Nunito"/>
                <a:sym typeface="Nunito"/>
              </a:rPr>
              <a:t>a-entity</a:t>
            </a:r>
            <a:r>
              <a:rPr lang="it" sz="1300" b="1">
                <a:solidFill>
                  <a:srgbClr val="24292E"/>
                </a:solidFill>
                <a:latin typeface="Nunito"/>
                <a:ea typeface="Nunito"/>
                <a:cs typeface="Nunito"/>
                <a:sym typeface="Nunito"/>
              </a:rPr>
              <a:t> </a:t>
            </a:r>
            <a:r>
              <a:rPr lang="it" sz="1300" b="1">
                <a:solidFill>
                  <a:srgbClr val="6F42C1"/>
                </a:solidFill>
                <a:latin typeface="Nunito"/>
                <a:ea typeface="Nunito"/>
                <a:cs typeface="Nunito"/>
                <a:sym typeface="Nunito"/>
              </a:rPr>
              <a:t>camera</a:t>
            </a:r>
            <a:r>
              <a:rPr lang="it" sz="1300" b="1">
                <a:solidFill>
                  <a:srgbClr val="24292E"/>
                </a:solidFill>
                <a:latin typeface="Nunito"/>
                <a:ea typeface="Nunito"/>
                <a:cs typeface="Nunito"/>
                <a:sym typeface="Nunito"/>
              </a:rPr>
              <a:t>&gt;&lt;/</a:t>
            </a:r>
            <a:r>
              <a:rPr lang="it" sz="1300" b="1">
                <a:solidFill>
                  <a:srgbClr val="22863A"/>
                </a:solidFill>
                <a:latin typeface="Nunito"/>
                <a:ea typeface="Nunito"/>
                <a:cs typeface="Nunito"/>
                <a:sym typeface="Nunito"/>
              </a:rPr>
              <a:t>a-entity</a:t>
            </a:r>
            <a:r>
              <a:rPr lang="it" sz="1300" b="1">
                <a:solidFill>
                  <a:srgbClr val="24292E"/>
                </a:solidFill>
                <a:latin typeface="Nunito"/>
                <a:ea typeface="Nunito"/>
                <a:cs typeface="Nunito"/>
                <a:sym typeface="Nunito"/>
              </a:rPr>
              <a:t>&gt;</a:t>
            </a:r>
            <a:endParaRPr sz="1300" b="1">
              <a:solidFill>
                <a:srgbClr val="24292E"/>
              </a:solidFill>
              <a:latin typeface="Nunito"/>
              <a:ea typeface="Nunito"/>
              <a:cs typeface="Nunito"/>
              <a:sym typeface="Nunito"/>
            </a:endParaRPr>
          </a:p>
          <a:p>
            <a:pPr marL="0" lvl="0" indent="0" algn="l" rtl="0">
              <a:spcBef>
                <a:spcPts val="0"/>
              </a:spcBef>
              <a:spcAft>
                <a:spcPts val="0"/>
              </a:spcAft>
              <a:buNone/>
            </a:pPr>
            <a:r>
              <a:rPr lang="it" sz="1300" b="1">
                <a:solidFill>
                  <a:srgbClr val="24292E"/>
                </a:solidFill>
                <a:latin typeface="Nunito"/>
                <a:ea typeface="Nunito"/>
                <a:cs typeface="Nunito"/>
                <a:sym typeface="Nunito"/>
              </a:rPr>
              <a:t>        &lt;/</a:t>
            </a:r>
            <a:r>
              <a:rPr lang="it" sz="1300" b="1">
                <a:solidFill>
                  <a:srgbClr val="22863A"/>
                </a:solidFill>
                <a:latin typeface="Nunito"/>
                <a:ea typeface="Nunito"/>
                <a:cs typeface="Nunito"/>
                <a:sym typeface="Nunito"/>
              </a:rPr>
              <a:t>a-scene</a:t>
            </a:r>
            <a:r>
              <a:rPr lang="it" sz="1300" b="1">
                <a:solidFill>
                  <a:srgbClr val="24292E"/>
                </a:solidFill>
                <a:latin typeface="Nunito"/>
                <a:ea typeface="Nunito"/>
                <a:cs typeface="Nunito"/>
                <a:sym typeface="Nunito"/>
              </a:rPr>
              <a:t>&gt;</a:t>
            </a:r>
            <a:endParaRPr sz="1300" b="1">
              <a:solidFill>
                <a:srgbClr val="24292E"/>
              </a:solidFill>
              <a:latin typeface="Nunito"/>
              <a:ea typeface="Nunito"/>
              <a:cs typeface="Nunito"/>
              <a:sym typeface="Nunito"/>
            </a:endParaRPr>
          </a:p>
          <a:p>
            <a:pPr marL="0" lvl="0" indent="0" algn="l" rtl="0">
              <a:spcBef>
                <a:spcPts val="0"/>
              </a:spcBef>
              <a:spcAft>
                <a:spcPts val="0"/>
              </a:spcAft>
              <a:buNone/>
            </a:pPr>
            <a:r>
              <a:rPr lang="it" sz="1300" b="1">
                <a:solidFill>
                  <a:srgbClr val="24292E"/>
                </a:solidFill>
                <a:latin typeface="Nunito"/>
                <a:ea typeface="Nunito"/>
                <a:cs typeface="Nunito"/>
                <a:sym typeface="Nunito"/>
              </a:rPr>
              <a:t>    &lt;/</a:t>
            </a:r>
            <a:r>
              <a:rPr lang="it" sz="1300" b="1">
                <a:solidFill>
                  <a:srgbClr val="22863A"/>
                </a:solidFill>
                <a:latin typeface="Nunito"/>
                <a:ea typeface="Nunito"/>
                <a:cs typeface="Nunito"/>
                <a:sym typeface="Nunito"/>
              </a:rPr>
              <a:t>body</a:t>
            </a:r>
            <a:r>
              <a:rPr lang="it" sz="1300" b="1">
                <a:solidFill>
                  <a:srgbClr val="24292E"/>
                </a:solidFill>
                <a:latin typeface="Nunito"/>
                <a:ea typeface="Nunito"/>
                <a:cs typeface="Nunito"/>
                <a:sym typeface="Nunito"/>
              </a:rPr>
              <a:t>&gt;</a:t>
            </a:r>
            <a:endParaRPr sz="1300" b="1">
              <a:solidFill>
                <a:srgbClr val="24292E"/>
              </a:solidFill>
              <a:latin typeface="Nunito"/>
              <a:ea typeface="Nunito"/>
              <a:cs typeface="Nunito"/>
              <a:sym typeface="Nunito"/>
            </a:endParaRPr>
          </a:p>
          <a:p>
            <a:pPr marL="0" marR="152400" lvl="0" indent="0" algn="l" rtl="0">
              <a:lnSpc>
                <a:spcPct val="145000"/>
              </a:lnSpc>
              <a:spcBef>
                <a:spcPts val="0"/>
              </a:spcBef>
              <a:spcAft>
                <a:spcPts val="0"/>
              </a:spcAft>
              <a:buNone/>
            </a:pPr>
            <a:r>
              <a:rPr lang="it" sz="1300" b="1">
                <a:solidFill>
                  <a:srgbClr val="24292E"/>
                </a:solidFill>
                <a:latin typeface="Nunito"/>
                <a:ea typeface="Nunito"/>
                <a:cs typeface="Nunito"/>
                <a:sym typeface="Nunito"/>
              </a:rPr>
              <a:t>&lt;/</a:t>
            </a:r>
            <a:r>
              <a:rPr lang="it" sz="1300" b="1">
                <a:solidFill>
                  <a:srgbClr val="22863A"/>
                </a:solidFill>
                <a:latin typeface="Nunito"/>
                <a:ea typeface="Nunito"/>
                <a:cs typeface="Nunito"/>
                <a:sym typeface="Nunito"/>
              </a:rPr>
              <a:t>html</a:t>
            </a:r>
            <a:r>
              <a:rPr lang="it" sz="1300" b="1">
                <a:solidFill>
                  <a:srgbClr val="24292E"/>
                </a:solidFill>
                <a:latin typeface="Nunito"/>
                <a:ea typeface="Nunito"/>
                <a:cs typeface="Nunito"/>
                <a:sym typeface="Nunito"/>
              </a:rPr>
              <a:t>&gt;</a:t>
            </a:r>
            <a:endParaRPr sz="1300" b="1">
              <a:solidFill>
                <a:srgbClr val="24292E"/>
              </a:solidFill>
              <a:latin typeface="Nunito"/>
              <a:ea typeface="Nunito"/>
              <a:cs typeface="Nunito"/>
              <a:sym typeface="Nunito"/>
            </a:endParaRPr>
          </a:p>
        </p:txBody>
      </p:sp>
      <p:sp>
        <p:nvSpPr>
          <p:cNvPr id="446" name="Google Shape;446;p61"/>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latin typeface="Roboto"/>
              <a:ea typeface="Roboto"/>
              <a:cs typeface="Roboto"/>
              <a:sym typeface="Roboto"/>
            </a:endParaRPr>
          </a:p>
        </p:txBody>
      </p:sp>
      <p:pic>
        <p:nvPicPr>
          <p:cNvPr id="447" name="Google Shape;447;p61"/>
          <p:cNvPicPr preferRelativeResize="0"/>
          <p:nvPr/>
        </p:nvPicPr>
        <p:blipFill>
          <a:blip r:embed="rId4">
            <a:alphaModFix/>
          </a:blip>
          <a:stretch>
            <a:fillRect/>
          </a:stretch>
        </p:blipFill>
        <p:spPr>
          <a:xfrm>
            <a:off x="227200" y="4870125"/>
            <a:ext cx="205200" cy="205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Cos’è la AR</a:t>
            </a:r>
            <a:endParaRPr sz="2800">
              <a:solidFill>
                <a:srgbClr val="000000"/>
              </a:solidFill>
              <a:latin typeface="Merriweather Black"/>
              <a:ea typeface="Merriweather Black"/>
              <a:cs typeface="Merriweather Black"/>
              <a:sym typeface="Merriweather Black"/>
            </a:endParaRPr>
          </a:p>
        </p:txBody>
      </p:sp>
      <p:pic>
        <p:nvPicPr>
          <p:cNvPr id="86" name="Google Shape;86;p17"/>
          <p:cNvPicPr preferRelativeResize="0"/>
          <p:nvPr/>
        </p:nvPicPr>
        <p:blipFill>
          <a:blip r:embed="rId3">
            <a:alphaModFix/>
          </a:blip>
          <a:stretch>
            <a:fillRect/>
          </a:stretch>
        </p:blipFill>
        <p:spPr>
          <a:xfrm>
            <a:off x="227200" y="4870125"/>
            <a:ext cx="205200" cy="205200"/>
          </a:xfrm>
          <a:prstGeom prst="rect">
            <a:avLst/>
          </a:prstGeom>
          <a:noFill/>
          <a:ln>
            <a:noFill/>
          </a:ln>
        </p:spPr>
      </p:pic>
      <p:pic>
        <p:nvPicPr>
          <p:cNvPr id="87" name="Google Shape;87;p17"/>
          <p:cNvPicPr preferRelativeResize="0"/>
          <p:nvPr/>
        </p:nvPicPr>
        <p:blipFill>
          <a:blip r:embed="rId4">
            <a:alphaModFix/>
          </a:blip>
          <a:stretch>
            <a:fillRect/>
          </a:stretch>
        </p:blipFill>
        <p:spPr>
          <a:xfrm>
            <a:off x="3505550" y="0"/>
            <a:ext cx="6394176" cy="5143500"/>
          </a:xfrm>
          <a:prstGeom prst="rect">
            <a:avLst/>
          </a:prstGeom>
          <a:noFill/>
          <a:ln>
            <a:noFill/>
          </a:ln>
        </p:spPr>
      </p:pic>
      <p:sp>
        <p:nvSpPr>
          <p:cNvPr id="88" name="Google Shape;88;p17"/>
          <p:cNvSpPr txBox="1"/>
          <p:nvPr/>
        </p:nvSpPr>
        <p:spPr>
          <a:xfrm>
            <a:off x="311700" y="1584400"/>
            <a:ext cx="28779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Merriweather"/>
                <a:ea typeface="Merriweather"/>
                <a:cs typeface="Merriweather"/>
                <a:sym typeface="Merriweather"/>
              </a:rPr>
              <a:t>Esistono diverse definizioni.</a:t>
            </a: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r>
              <a:rPr lang="it">
                <a:latin typeface="Merriweather"/>
                <a:ea typeface="Merriweather"/>
                <a:cs typeface="Merriweather"/>
                <a:sym typeface="Merriweather"/>
              </a:rPr>
              <a:t>Per me, è un nuovo mezzo di comunicazione, che permette di vedere del contenuto </a:t>
            </a:r>
            <a:r>
              <a:rPr lang="it" b="1">
                <a:latin typeface="Merriweather"/>
                <a:ea typeface="Merriweather"/>
                <a:cs typeface="Merriweather"/>
                <a:sym typeface="Merriweather"/>
              </a:rPr>
              <a:t>situato</a:t>
            </a:r>
            <a:r>
              <a:rPr lang="it">
                <a:latin typeface="Merriweather"/>
                <a:ea typeface="Merriweather"/>
                <a:cs typeface="Merriweather"/>
                <a:sym typeface="Merriweather"/>
              </a:rPr>
              <a:t> nella realtà.</a:t>
            </a:r>
            <a:endParaRPr>
              <a:latin typeface="Merriweather"/>
              <a:ea typeface="Merriweather"/>
              <a:cs typeface="Merriweather"/>
              <a:sym typeface="Merriweathe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2"/>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Marker codes</a:t>
            </a:r>
            <a:endParaRPr sz="2800">
              <a:solidFill>
                <a:srgbClr val="000000"/>
              </a:solidFill>
              <a:latin typeface="Merriweather Black"/>
              <a:ea typeface="Merriweather Black"/>
              <a:cs typeface="Merriweather Black"/>
              <a:sym typeface="Merriweather Black"/>
            </a:endParaRPr>
          </a:p>
        </p:txBody>
      </p:sp>
      <p:pic>
        <p:nvPicPr>
          <p:cNvPr id="453" name="Google Shape;453;p62"/>
          <p:cNvPicPr preferRelativeResize="0"/>
          <p:nvPr/>
        </p:nvPicPr>
        <p:blipFill>
          <a:blip r:embed="rId3">
            <a:alphaModFix/>
          </a:blip>
          <a:stretch>
            <a:fillRect/>
          </a:stretch>
        </p:blipFill>
        <p:spPr>
          <a:xfrm>
            <a:off x="945825" y="1495425"/>
            <a:ext cx="2152650" cy="2152650"/>
          </a:xfrm>
          <a:prstGeom prst="rect">
            <a:avLst/>
          </a:prstGeom>
          <a:noFill/>
          <a:ln>
            <a:noFill/>
          </a:ln>
        </p:spPr>
      </p:pic>
      <p:pic>
        <p:nvPicPr>
          <p:cNvPr id="454" name="Google Shape;454;p62"/>
          <p:cNvPicPr preferRelativeResize="0"/>
          <p:nvPr/>
        </p:nvPicPr>
        <p:blipFill>
          <a:blip r:embed="rId4">
            <a:alphaModFix/>
          </a:blip>
          <a:stretch>
            <a:fillRect/>
          </a:stretch>
        </p:blipFill>
        <p:spPr>
          <a:xfrm>
            <a:off x="3600001" y="1202433"/>
            <a:ext cx="4829324" cy="3274893"/>
          </a:xfrm>
          <a:prstGeom prst="rect">
            <a:avLst/>
          </a:prstGeom>
          <a:noFill/>
          <a:ln>
            <a:noFill/>
          </a:ln>
        </p:spPr>
      </p:pic>
      <p:pic>
        <p:nvPicPr>
          <p:cNvPr id="455" name="Google Shape;455;p62"/>
          <p:cNvPicPr preferRelativeResize="0"/>
          <p:nvPr/>
        </p:nvPicPr>
        <p:blipFill>
          <a:blip r:embed="rId5">
            <a:alphaModFix/>
          </a:blip>
          <a:stretch>
            <a:fillRect/>
          </a:stretch>
        </p:blipFill>
        <p:spPr>
          <a:xfrm>
            <a:off x="227200" y="4870125"/>
            <a:ext cx="205200" cy="205200"/>
          </a:xfrm>
          <a:prstGeom prst="rect">
            <a:avLst/>
          </a:prstGeom>
          <a:noFill/>
          <a:ln>
            <a:noFill/>
          </a:ln>
        </p:spPr>
      </p:pic>
      <p:sp>
        <p:nvSpPr>
          <p:cNvPr id="456" name="Google Shape;456;p62"/>
          <p:cNvSpPr txBox="1"/>
          <p:nvPr/>
        </p:nvSpPr>
        <p:spPr>
          <a:xfrm>
            <a:off x="311700" y="3986200"/>
            <a:ext cx="2786700" cy="43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Merriweather"/>
                <a:ea typeface="Merriweather"/>
                <a:cs typeface="Merriweather"/>
                <a:sym typeface="Merriweather"/>
              </a:rPr>
              <a:t>Link: </a:t>
            </a:r>
            <a:r>
              <a:rPr lang="it" u="sng">
                <a:solidFill>
                  <a:schemeClr val="hlink"/>
                </a:solidFill>
                <a:latin typeface="Merriweather"/>
                <a:ea typeface="Merriweather"/>
                <a:cs typeface="Merriweather"/>
                <a:sym typeface="Merriweather"/>
                <a:hlinkClick r:id="rId6"/>
              </a:rPr>
              <a:t>https://bit.ly/3cfGTvY</a:t>
            </a: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3"/>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AR.js Studio</a:t>
            </a:r>
            <a:endParaRPr sz="2800">
              <a:solidFill>
                <a:srgbClr val="000000"/>
              </a:solidFill>
              <a:latin typeface="Merriweather Black"/>
              <a:ea typeface="Merriweather Black"/>
              <a:cs typeface="Merriweather Black"/>
              <a:sym typeface="Merriweather Black"/>
            </a:endParaRPr>
          </a:p>
        </p:txBody>
      </p:sp>
      <p:sp>
        <p:nvSpPr>
          <p:cNvPr id="462" name="Google Shape;462;p63"/>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latin typeface="Roboto"/>
              <a:ea typeface="Roboto"/>
              <a:cs typeface="Roboto"/>
              <a:sym typeface="Roboto"/>
            </a:endParaRPr>
          </a:p>
        </p:txBody>
      </p:sp>
      <p:pic>
        <p:nvPicPr>
          <p:cNvPr id="463" name="Google Shape;463;p63"/>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464" name="Google Shape;464;p63"/>
          <p:cNvSpPr txBox="1"/>
          <p:nvPr/>
        </p:nvSpPr>
        <p:spPr>
          <a:xfrm>
            <a:off x="227200" y="1422025"/>
            <a:ext cx="3912000" cy="27798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SzPts val="1200"/>
              <a:buFont typeface="Merriweather"/>
              <a:buChar char="●"/>
            </a:pPr>
            <a:r>
              <a:rPr lang="it" sz="1200">
                <a:solidFill>
                  <a:schemeClr val="dk1"/>
                </a:solidFill>
                <a:latin typeface="Merriweather"/>
                <a:ea typeface="Merriweather"/>
                <a:cs typeface="Merriweather"/>
                <a:sym typeface="Merriweather"/>
              </a:rPr>
              <a:t>Piattaforma di authoring Web AR basata su AR.js</a:t>
            </a:r>
            <a:endParaRPr sz="1200">
              <a:solidFill>
                <a:schemeClr val="dk1"/>
              </a:solidFill>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Font typeface="Merriweather"/>
              <a:buChar char="●"/>
            </a:pPr>
            <a:r>
              <a:rPr lang="it" sz="1200">
                <a:solidFill>
                  <a:schemeClr val="dk1"/>
                </a:solidFill>
                <a:latin typeface="Merriweather"/>
                <a:ea typeface="Merriweather"/>
                <a:cs typeface="Merriweather"/>
                <a:sym typeface="Merriweather"/>
              </a:rPr>
              <a:t>Crea e pubblica esperienze di WebAR senza scrivere alcuna linea di codice</a:t>
            </a:r>
            <a:endParaRPr sz="1200">
              <a:solidFill>
                <a:schemeClr val="dk1"/>
              </a:solidFill>
              <a:latin typeface="Merriweather"/>
              <a:ea typeface="Merriweather"/>
              <a:cs typeface="Merriweather"/>
              <a:sym typeface="Merriweather"/>
            </a:endParaRPr>
          </a:p>
          <a:p>
            <a:pPr marL="457200" lvl="0" indent="-304800" algn="l" rtl="0">
              <a:lnSpc>
                <a:spcPct val="150000"/>
              </a:lnSpc>
              <a:spcBef>
                <a:spcPts val="0"/>
              </a:spcBef>
              <a:spcAft>
                <a:spcPts val="0"/>
              </a:spcAft>
              <a:buClr>
                <a:schemeClr val="dk1"/>
              </a:buClr>
              <a:buSzPts val="1200"/>
              <a:buFont typeface="Merriweather"/>
              <a:buChar char="●"/>
            </a:pPr>
            <a:r>
              <a:rPr lang="it" sz="1200">
                <a:solidFill>
                  <a:schemeClr val="dk1"/>
                </a:solidFill>
                <a:latin typeface="Merriweather"/>
                <a:ea typeface="Merriweather"/>
                <a:cs typeface="Merriweather"/>
                <a:sym typeface="Merriweather"/>
              </a:rPr>
              <a:t>In fase di beta-testing: funzionante la modalità Marker based</a:t>
            </a:r>
            <a:endParaRPr sz="1200">
              <a:solidFill>
                <a:schemeClr val="dk1"/>
              </a:solidFill>
              <a:latin typeface="Merriweather"/>
              <a:ea typeface="Merriweather"/>
              <a:cs typeface="Merriweather"/>
              <a:sym typeface="Merriweather"/>
            </a:endParaRPr>
          </a:p>
        </p:txBody>
      </p:sp>
      <p:pic>
        <p:nvPicPr>
          <p:cNvPr id="465" name="Google Shape;465;p63"/>
          <p:cNvPicPr preferRelativeResize="0"/>
          <p:nvPr/>
        </p:nvPicPr>
        <p:blipFill>
          <a:blip r:embed="rId4">
            <a:alphaModFix/>
          </a:blip>
          <a:stretch>
            <a:fillRect/>
          </a:stretch>
        </p:blipFill>
        <p:spPr>
          <a:xfrm>
            <a:off x="4327650" y="676912"/>
            <a:ext cx="4980972" cy="378967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4"/>
          <p:cNvSpPr txBox="1"/>
          <p:nvPr/>
        </p:nvSpPr>
        <p:spPr>
          <a:xfrm>
            <a:off x="311700" y="445025"/>
            <a:ext cx="3872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AR.js Studio</a:t>
            </a:r>
            <a:endParaRPr sz="2800">
              <a:solidFill>
                <a:srgbClr val="000000"/>
              </a:solidFill>
              <a:latin typeface="Merriweather Black"/>
              <a:ea typeface="Merriweather Black"/>
              <a:cs typeface="Merriweather Black"/>
              <a:sym typeface="Merriweather Black"/>
            </a:endParaRPr>
          </a:p>
        </p:txBody>
      </p:sp>
      <p:sp>
        <p:nvSpPr>
          <p:cNvPr id="471" name="Google Shape;471;p64"/>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latin typeface="Roboto"/>
              <a:ea typeface="Roboto"/>
              <a:cs typeface="Roboto"/>
              <a:sym typeface="Roboto"/>
            </a:endParaRPr>
          </a:p>
        </p:txBody>
      </p:sp>
      <p:pic>
        <p:nvPicPr>
          <p:cNvPr id="472" name="Google Shape;472;p64"/>
          <p:cNvPicPr preferRelativeResize="0"/>
          <p:nvPr/>
        </p:nvPicPr>
        <p:blipFill>
          <a:blip r:embed="rId3">
            <a:alphaModFix/>
          </a:blip>
          <a:stretch>
            <a:fillRect/>
          </a:stretch>
        </p:blipFill>
        <p:spPr>
          <a:xfrm>
            <a:off x="227200" y="4870125"/>
            <a:ext cx="205200" cy="205200"/>
          </a:xfrm>
          <a:prstGeom prst="rect">
            <a:avLst/>
          </a:prstGeom>
          <a:noFill/>
          <a:ln>
            <a:noFill/>
          </a:ln>
        </p:spPr>
      </p:pic>
      <p:pic>
        <p:nvPicPr>
          <p:cNvPr id="473" name="Google Shape;473;p64"/>
          <p:cNvPicPr preferRelativeResize="0"/>
          <p:nvPr/>
        </p:nvPicPr>
        <p:blipFill>
          <a:blip r:embed="rId4">
            <a:alphaModFix/>
          </a:blip>
          <a:stretch>
            <a:fillRect/>
          </a:stretch>
        </p:blipFill>
        <p:spPr>
          <a:xfrm>
            <a:off x="4372700" y="721775"/>
            <a:ext cx="5783874" cy="3868432"/>
          </a:xfrm>
          <a:prstGeom prst="rect">
            <a:avLst/>
          </a:prstGeom>
          <a:noFill/>
          <a:ln>
            <a:noFill/>
          </a:ln>
        </p:spPr>
      </p:pic>
      <p:pic>
        <p:nvPicPr>
          <p:cNvPr id="474" name="Google Shape;474;p64"/>
          <p:cNvPicPr preferRelativeResize="0"/>
          <p:nvPr/>
        </p:nvPicPr>
        <p:blipFill>
          <a:blip r:embed="rId5">
            <a:alphaModFix/>
          </a:blip>
          <a:stretch>
            <a:fillRect/>
          </a:stretch>
        </p:blipFill>
        <p:spPr>
          <a:xfrm>
            <a:off x="0" y="1835300"/>
            <a:ext cx="4454427" cy="25677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5"/>
          <p:cNvSpPr txBox="1"/>
          <p:nvPr/>
        </p:nvSpPr>
        <p:spPr>
          <a:xfrm>
            <a:off x="311700" y="445025"/>
            <a:ext cx="3872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AR.js Studio</a:t>
            </a:r>
            <a:endParaRPr sz="2800">
              <a:solidFill>
                <a:srgbClr val="000000"/>
              </a:solidFill>
              <a:latin typeface="Merriweather Black"/>
              <a:ea typeface="Merriweather Black"/>
              <a:cs typeface="Merriweather Black"/>
              <a:sym typeface="Merriweather Black"/>
            </a:endParaRPr>
          </a:p>
        </p:txBody>
      </p:sp>
      <p:sp>
        <p:nvSpPr>
          <p:cNvPr id="480" name="Google Shape;480;p65"/>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latin typeface="Roboto"/>
              <a:ea typeface="Roboto"/>
              <a:cs typeface="Roboto"/>
              <a:sym typeface="Roboto"/>
            </a:endParaRPr>
          </a:p>
        </p:txBody>
      </p:sp>
      <p:pic>
        <p:nvPicPr>
          <p:cNvPr id="481" name="Google Shape;481;p65"/>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482" name="Google Shape;482;p65"/>
          <p:cNvSpPr txBox="1"/>
          <p:nvPr/>
        </p:nvSpPr>
        <p:spPr>
          <a:xfrm>
            <a:off x="227200" y="1427975"/>
            <a:ext cx="3544500" cy="305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it" sz="1200">
                <a:latin typeface="Merriweather"/>
                <a:ea typeface="Merriweather"/>
                <a:cs typeface="Merriweather"/>
                <a:sym typeface="Merriweather"/>
              </a:rPr>
              <a:t>Link: </a:t>
            </a:r>
            <a:r>
              <a:rPr lang="it" sz="1200" u="sng">
                <a:latin typeface="Merriweather"/>
                <a:ea typeface="Merriweather"/>
                <a:cs typeface="Merriweather"/>
                <a:sym typeface="Merriweather"/>
                <a:hlinkClick r:id="rId4"/>
              </a:rPr>
              <a:t>https://github.com/AR-js-org/studio</a:t>
            </a:r>
            <a:endParaRPr sz="1200">
              <a:latin typeface="Merriweather"/>
              <a:ea typeface="Merriweather"/>
              <a:cs typeface="Merriweather"/>
              <a:sym typeface="Merriweather"/>
            </a:endParaRPr>
          </a:p>
        </p:txBody>
      </p:sp>
      <p:pic>
        <p:nvPicPr>
          <p:cNvPr id="483" name="Google Shape;483;p65"/>
          <p:cNvPicPr preferRelativeResize="0"/>
          <p:nvPr/>
        </p:nvPicPr>
        <p:blipFill>
          <a:blip r:embed="rId5">
            <a:alphaModFix/>
          </a:blip>
          <a:stretch>
            <a:fillRect/>
          </a:stretch>
        </p:blipFill>
        <p:spPr>
          <a:xfrm>
            <a:off x="4048650" y="578625"/>
            <a:ext cx="4803927" cy="426802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6"/>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Model Viewer</a:t>
            </a:r>
            <a:endParaRPr sz="2800">
              <a:solidFill>
                <a:srgbClr val="000000"/>
              </a:solidFill>
              <a:latin typeface="Merriweather Black"/>
              <a:ea typeface="Merriweather Black"/>
              <a:cs typeface="Merriweather Black"/>
              <a:sym typeface="Merriweather Black"/>
            </a:endParaRPr>
          </a:p>
        </p:txBody>
      </p:sp>
      <p:sp>
        <p:nvSpPr>
          <p:cNvPr id="489" name="Google Shape;489;p66"/>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p:txBody>
      </p:sp>
      <p:pic>
        <p:nvPicPr>
          <p:cNvPr id="490" name="Google Shape;490;p66"/>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491" name="Google Shape;491;p66"/>
          <p:cNvSpPr txBox="1"/>
          <p:nvPr/>
        </p:nvSpPr>
        <p:spPr>
          <a:xfrm>
            <a:off x="311700" y="1218050"/>
            <a:ext cx="8030100" cy="2997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it" sz="1600">
                <a:latin typeface="Merriweather"/>
                <a:ea typeface="Merriweather"/>
                <a:cs typeface="Merriweather"/>
                <a:sym typeface="Merriweather"/>
              </a:rPr>
              <a:t>Model Viewer = WebXR (quando supportato) + Quick Look (su Apple) + Scene Viewer (su Android) + fallback.</a:t>
            </a:r>
            <a:endParaRPr sz="1600">
              <a:latin typeface="Merriweather"/>
              <a:ea typeface="Merriweather"/>
              <a:cs typeface="Merriweather"/>
              <a:sym typeface="Merriweather"/>
            </a:endParaRPr>
          </a:p>
          <a:p>
            <a:pPr marL="0" lvl="0" indent="0" algn="l" rtl="0">
              <a:lnSpc>
                <a:spcPct val="150000"/>
              </a:lnSpc>
              <a:spcBef>
                <a:spcPts val="0"/>
              </a:spcBef>
              <a:spcAft>
                <a:spcPts val="0"/>
              </a:spcAft>
              <a:buNone/>
            </a:pPr>
            <a:endParaRPr sz="1600">
              <a:latin typeface="Merriweather"/>
              <a:ea typeface="Merriweather"/>
              <a:cs typeface="Merriweather"/>
              <a:sym typeface="Merriweather"/>
            </a:endParaRPr>
          </a:p>
          <a:p>
            <a:pPr marL="0" lvl="0" indent="0" algn="l" rtl="0">
              <a:lnSpc>
                <a:spcPct val="150000"/>
              </a:lnSpc>
              <a:spcBef>
                <a:spcPts val="0"/>
              </a:spcBef>
              <a:spcAft>
                <a:spcPts val="0"/>
              </a:spcAft>
              <a:buNone/>
            </a:pPr>
            <a:r>
              <a:rPr lang="it" sz="1600">
                <a:latin typeface="Merriweather"/>
                <a:ea typeface="Merriweather"/>
                <a:cs typeface="Merriweather"/>
                <a:sym typeface="Merriweather"/>
              </a:rPr>
              <a:t>Features: markerless AR, place/scale objects, screenshoot/foto della scena.</a:t>
            </a:r>
            <a:endParaRPr sz="1600">
              <a:latin typeface="Merriweather"/>
              <a:ea typeface="Merriweather"/>
              <a:cs typeface="Merriweather"/>
              <a:sym typeface="Merriweather"/>
            </a:endParaRPr>
          </a:p>
          <a:p>
            <a:pPr marL="0" lvl="0" indent="0" algn="l" rtl="0">
              <a:lnSpc>
                <a:spcPct val="150000"/>
              </a:lnSpc>
              <a:spcBef>
                <a:spcPts val="0"/>
              </a:spcBef>
              <a:spcAft>
                <a:spcPts val="0"/>
              </a:spcAft>
              <a:buNone/>
            </a:pPr>
            <a:endParaRPr sz="1600">
              <a:latin typeface="Merriweather"/>
              <a:ea typeface="Merriweather"/>
              <a:cs typeface="Merriweather"/>
              <a:sym typeface="Merriweather"/>
            </a:endParaRPr>
          </a:p>
          <a:p>
            <a:pPr marL="0" lvl="0" indent="0" algn="l" rtl="0">
              <a:lnSpc>
                <a:spcPct val="150000"/>
              </a:lnSpc>
              <a:spcBef>
                <a:spcPts val="0"/>
              </a:spcBef>
              <a:spcAft>
                <a:spcPts val="0"/>
              </a:spcAft>
              <a:buNone/>
            </a:pPr>
            <a:r>
              <a:rPr lang="it" sz="1600">
                <a:latin typeface="Merriweather"/>
                <a:ea typeface="Merriweather"/>
                <a:cs typeface="Merriweather"/>
                <a:sym typeface="Merriweather"/>
              </a:rPr>
              <a:t>Link: </a:t>
            </a:r>
            <a:r>
              <a:rPr lang="it" sz="1600" u="sng">
                <a:solidFill>
                  <a:schemeClr val="dk1"/>
                </a:solidFill>
                <a:latin typeface="Merriweather"/>
                <a:ea typeface="Merriweather"/>
                <a:cs typeface="Merriweather"/>
                <a:sym typeface="Merriweather"/>
                <a:hlinkClick r:id="rId4">
                  <a:extLst>
                    <a:ext uri="{A12FA001-AC4F-418D-AE19-62706E023703}">
                      <ahyp:hlinkClr xmlns:ahyp="http://schemas.microsoft.com/office/drawing/2018/hyperlinkcolor" val="tx"/>
                    </a:ext>
                  </a:extLst>
                </a:hlinkClick>
              </a:rPr>
              <a:t>https://modelviewer.dev/</a:t>
            </a:r>
            <a:endParaRPr>
              <a:solidFill>
                <a:schemeClr val="dk1"/>
              </a:solidFill>
            </a:endParaRPr>
          </a:p>
          <a:p>
            <a:pPr marL="0" lvl="0" indent="0" algn="l" rtl="0">
              <a:lnSpc>
                <a:spcPct val="150000"/>
              </a:lnSpc>
              <a:spcBef>
                <a:spcPts val="0"/>
              </a:spcBef>
              <a:spcAft>
                <a:spcPts val="0"/>
              </a:spcAft>
              <a:buNone/>
            </a:pPr>
            <a:endParaRPr sz="1600">
              <a:latin typeface="Merriweather"/>
              <a:ea typeface="Merriweather"/>
              <a:cs typeface="Merriweather"/>
              <a:sym typeface="Merriweather"/>
            </a:endParaRPr>
          </a:p>
        </p:txBody>
      </p:sp>
      <p:sp>
        <p:nvSpPr>
          <p:cNvPr id="492" name="Google Shape;492;p66"/>
          <p:cNvSpPr txBox="1"/>
          <p:nvPr/>
        </p:nvSpPr>
        <p:spPr>
          <a:xfrm>
            <a:off x="4239825" y="4461750"/>
            <a:ext cx="4530900" cy="249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000">
              <a:latin typeface="Merriweather"/>
              <a:ea typeface="Merriweather"/>
              <a:cs typeface="Merriweather"/>
              <a:sym typeface="Merriweathe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7"/>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Model Viewer</a:t>
            </a:r>
            <a:endParaRPr sz="2800">
              <a:solidFill>
                <a:srgbClr val="000000"/>
              </a:solidFill>
              <a:latin typeface="Merriweather Black"/>
              <a:ea typeface="Merriweather Black"/>
              <a:cs typeface="Merriweather Black"/>
              <a:sym typeface="Merriweather Black"/>
            </a:endParaRPr>
          </a:p>
        </p:txBody>
      </p:sp>
      <p:sp>
        <p:nvSpPr>
          <p:cNvPr id="498" name="Google Shape;498;p67"/>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p:txBody>
      </p:sp>
      <p:pic>
        <p:nvPicPr>
          <p:cNvPr id="499" name="Google Shape;499;p67"/>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500" name="Google Shape;500;p67"/>
          <p:cNvSpPr txBox="1"/>
          <p:nvPr/>
        </p:nvSpPr>
        <p:spPr>
          <a:xfrm>
            <a:off x="1995325" y="4461750"/>
            <a:ext cx="4530900" cy="249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it" sz="1000">
                <a:latin typeface="Merriweather"/>
                <a:ea typeface="Merriweather"/>
                <a:cs typeface="Merriweather"/>
                <a:sym typeface="Merriweather"/>
              </a:rPr>
              <a:t>Credits: Chialab</a:t>
            </a:r>
            <a:endParaRPr sz="1000">
              <a:latin typeface="Merriweather"/>
              <a:ea typeface="Merriweather"/>
              <a:cs typeface="Merriweather"/>
              <a:sym typeface="Merriweather"/>
            </a:endParaRPr>
          </a:p>
        </p:txBody>
      </p:sp>
      <p:pic>
        <p:nvPicPr>
          <p:cNvPr id="501" name="Google Shape;501;p67" title="BCBF AR">
            <a:hlinkClick r:id="rId4"/>
          </p:cNvPr>
          <p:cNvPicPr preferRelativeResize="0"/>
          <p:nvPr/>
        </p:nvPicPr>
        <p:blipFill>
          <a:blip r:embed="rId5">
            <a:alphaModFix/>
          </a:blip>
          <a:stretch>
            <a:fillRect/>
          </a:stretch>
        </p:blipFill>
        <p:spPr>
          <a:xfrm>
            <a:off x="1995325" y="1063569"/>
            <a:ext cx="4530900" cy="339818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8"/>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Model Viewer</a:t>
            </a:r>
            <a:endParaRPr sz="2800">
              <a:solidFill>
                <a:srgbClr val="000000"/>
              </a:solidFill>
              <a:latin typeface="Merriweather Black"/>
              <a:ea typeface="Merriweather Black"/>
              <a:cs typeface="Merriweather Black"/>
              <a:sym typeface="Merriweather Black"/>
            </a:endParaRPr>
          </a:p>
        </p:txBody>
      </p:sp>
      <p:sp>
        <p:nvSpPr>
          <p:cNvPr id="507" name="Google Shape;507;p68"/>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p:txBody>
      </p:sp>
      <p:pic>
        <p:nvPicPr>
          <p:cNvPr id="508" name="Google Shape;508;p68"/>
          <p:cNvPicPr preferRelativeResize="0"/>
          <p:nvPr/>
        </p:nvPicPr>
        <p:blipFill>
          <a:blip r:embed="rId3">
            <a:alphaModFix/>
          </a:blip>
          <a:stretch>
            <a:fillRect/>
          </a:stretch>
        </p:blipFill>
        <p:spPr>
          <a:xfrm>
            <a:off x="227200" y="4870125"/>
            <a:ext cx="205200" cy="205200"/>
          </a:xfrm>
          <a:prstGeom prst="rect">
            <a:avLst/>
          </a:prstGeom>
          <a:noFill/>
          <a:ln>
            <a:noFill/>
          </a:ln>
        </p:spPr>
      </p:pic>
      <p:pic>
        <p:nvPicPr>
          <p:cNvPr id="509" name="Google Shape;509;p68"/>
          <p:cNvPicPr preferRelativeResize="0"/>
          <p:nvPr/>
        </p:nvPicPr>
        <p:blipFill>
          <a:blip r:embed="rId4">
            <a:alphaModFix/>
          </a:blip>
          <a:stretch>
            <a:fillRect/>
          </a:stretch>
        </p:blipFill>
        <p:spPr>
          <a:xfrm>
            <a:off x="3481122" y="659075"/>
            <a:ext cx="5662879" cy="4211051"/>
          </a:xfrm>
          <a:prstGeom prst="rect">
            <a:avLst/>
          </a:prstGeom>
          <a:noFill/>
          <a:ln>
            <a:noFill/>
          </a:ln>
        </p:spPr>
      </p:pic>
      <p:sp>
        <p:nvSpPr>
          <p:cNvPr id="510" name="Google Shape;510;p68"/>
          <p:cNvSpPr txBox="1"/>
          <p:nvPr/>
        </p:nvSpPr>
        <p:spPr>
          <a:xfrm>
            <a:off x="311700" y="1493500"/>
            <a:ext cx="2864700" cy="83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600">
                <a:latin typeface="Merriweather"/>
                <a:ea typeface="Merriweather"/>
                <a:cs typeface="Merriweather"/>
                <a:sym typeface="Merriweather"/>
              </a:rPr>
              <a:t>È la stessa tecnologia usata nella ricerca Google.</a:t>
            </a:r>
            <a:endParaRPr sz="1600">
              <a:latin typeface="Merriweather"/>
              <a:ea typeface="Merriweather"/>
              <a:cs typeface="Merriweather"/>
              <a:sym typeface="Merriweathe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9"/>
          <p:cNvSpPr txBox="1">
            <a:spLocks noGrp="1"/>
          </p:cNvSpPr>
          <p:nvPr>
            <p:ph type="title"/>
          </p:nvPr>
        </p:nvSpPr>
        <p:spPr>
          <a:xfrm>
            <a:off x="311700" y="445025"/>
            <a:ext cx="4887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JeelizAR</a:t>
            </a:r>
            <a:endParaRPr b="1">
              <a:latin typeface="Merriweather"/>
              <a:ea typeface="Merriweather"/>
              <a:cs typeface="Merriweather"/>
              <a:sym typeface="Merriweather"/>
            </a:endParaRPr>
          </a:p>
        </p:txBody>
      </p:sp>
      <p:pic>
        <p:nvPicPr>
          <p:cNvPr id="516" name="Google Shape;516;p69" descr="With Jeeliz fast deep learning technology, this is possible to bring object recognition into the browser, for augmented reality. This demonstration runs on an Ipad pro using WebXR viewer, which can be downloaded for free on the Apple Store here: https://itunes.apple.com/us/app/webxr-viewer/id1295998056 . This is a modified version of Firefox implementing WebXR. A neural network detects the cup, then the animation is launched. Everything runs fully client side, with JavaScript and WebGL. The detection area is not static.&#10;&#10;The github repository including the source code of this demo is here: https://github.com/jeeliz/jeelizAR&#10;&#10;You can try it yourself from a WebXR compatible browser and device here: https://jeeliz.com/demos/augmentedReality/demos/webxrCoffee/" title="WebXR Coffee">
            <a:hlinkClick r:id="rId3"/>
          </p:cNvPr>
          <p:cNvPicPr preferRelativeResize="0"/>
          <p:nvPr/>
        </p:nvPicPr>
        <p:blipFill>
          <a:blip r:embed="rId4">
            <a:alphaModFix/>
          </a:blip>
          <a:stretch>
            <a:fillRect/>
          </a:stretch>
        </p:blipFill>
        <p:spPr>
          <a:xfrm>
            <a:off x="4481175" y="1152476"/>
            <a:ext cx="4341209" cy="3255900"/>
          </a:xfrm>
          <a:prstGeom prst="rect">
            <a:avLst/>
          </a:prstGeom>
          <a:noFill/>
          <a:ln>
            <a:noFill/>
          </a:ln>
        </p:spPr>
      </p:pic>
      <p:sp>
        <p:nvSpPr>
          <p:cNvPr id="517" name="Google Shape;517;p69"/>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518" name="Google Shape;518;p69"/>
          <p:cNvPicPr preferRelativeResize="0"/>
          <p:nvPr/>
        </p:nvPicPr>
        <p:blipFill>
          <a:blip r:embed="rId5">
            <a:alphaModFix/>
          </a:blip>
          <a:stretch>
            <a:fillRect/>
          </a:stretch>
        </p:blipFill>
        <p:spPr>
          <a:xfrm>
            <a:off x="227200" y="4870125"/>
            <a:ext cx="205200" cy="205200"/>
          </a:xfrm>
          <a:prstGeom prst="rect">
            <a:avLst/>
          </a:prstGeom>
          <a:noFill/>
          <a:ln>
            <a:noFill/>
          </a:ln>
        </p:spPr>
      </p:pic>
      <p:sp>
        <p:nvSpPr>
          <p:cNvPr id="519" name="Google Shape;519;p69"/>
          <p:cNvSpPr txBox="1">
            <a:spLocks noGrp="1"/>
          </p:cNvSpPr>
          <p:nvPr>
            <p:ph type="body" idx="1"/>
          </p:nvPr>
        </p:nvSpPr>
        <p:spPr>
          <a:xfrm>
            <a:off x="311700" y="1152475"/>
            <a:ext cx="3641400" cy="35691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it" sz="1200">
                <a:solidFill>
                  <a:srgbClr val="000000"/>
                </a:solidFill>
                <a:highlight>
                  <a:schemeClr val="lt1"/>
                </a:highlight>
                <a:latin typeface="Merriweather"/>
                <a:ea typeface="Merriweather"/>
                <a:cs typeface="Merriweather"/>
                <a:sym typeface="Merriweather"/>
              </a:rPr>
              <a:t>Riconoscimento di oggetti 3D in tempo reale, basato su Intelligenza Artificiale (reti neurali) che riconoscono un oggetto in real-time (o meglio, una “classe” di oggetti) previo training della rete. </a:t>
            </a:r>
            <a:endParaRPr sz="1200">
              <a:solidFill>
                <a:srgbClr val="000000"/>
              </a:solidFill>
              <a:highlight>
                <a:schemeClr val="lt1"/>
              </a:highlight>
              <a:latin typeface="Merriweather"/>
              <a:ea typeface="Merriweather"/>
              <a:cs typeface="Merriweather"/>
              <a:sym typeface="Merriweather"/>
            </a:endParaRPr>
          </a:p>
          <a:p>
            <a:pPr marL="0" lvl="0" indent="0" algn="l" rtl="0">
              <a:lnSpc>
                <a:spcPct val="115000"/>
              </a:lnSpc>
              <a:spcBef>
                <a:spcPts val="3600"/>
              </a:spcBef>
              <a:spcAft>
                <a:spcPts val="0"/>
              </a:spcAft>
              <a:buNone/>
            </a:pPr>
            <a:r>
              <a:rPr lang="it" sz="1200">
                <a:solidFill>
                  <a:srgbClr val="000000"/>
                </a:solidFill>
                <a:highlight>
                  <a:schemeClr val="lt1"/>
                </a:highlight>
                <a:latin typeface="Merriweather"/>
                <a:ea typeface="Merriweather"/>
                <a:cs typeface="Merriweather"/>
                <a:sym typeface="Merriweather"/>
              </a:rPr>
              <a:t>Contro: vanno usate “reti” neurali già allenate oppure bisogna allenarne di proprie, a proprie spese.</a:t>
            </a:r>
            <a:endParaRPr sz="1200">
              <a:solidFill>
                <a:srgbClr val="000000"/>
              </a:solidFill>
              <a:highlight>
                <a:schemeClr val="lt1"/>
              </a:highlight>
              <a:latin typeface="Merriweather"/>
              <a:ea typeface="Merriweather"/>
              <a:cs typeface="Merriweather"/>
              <a:sym typeface="Merriweather"/>
            </a:endParaRPr>
          </a:p>
          <a:p>
            <a:pPr marL="0" lvl="0" indent="0" algn="l" rtl="0">
              <a:lnSpc>
                <a:spcPct val="115000"/>
              </a:lnSpc>
              <a:spcBef>
                <a:spcPts val="3600"/>
              </a:spcBef>
              <a:spcAft>
                <a:spcPts val="0"/>
              </a:spcAft>
              <a:buNone/>
            </a:pPr>
            <a:r>
              <a:rPr lang="it" sz="1200">
                <a:solidFill>
                  <a:srgbClr val="000000"/>
                </a:solidFill>
                <a:highlight>
                  <a:schemeClr val="lt1"/>
                </a:highlight>
                <a:latin typeface="Merriweather"/>
                <a:ea typeface="Merriweather"/>
                <a:cs typeface="Merriweather"/>
                <a:sym typeface="Merriweather"/>
              </a:rPr>
              <a:t>Link:  </a:t>
            </a:r>
            <a:r>
              <a:rPr lang="it" sz="1200" u="sng">
                <a:solidFill>
                  <a:schemeClr val="dk1"/>
                </a:solidFill>
                <a:highlight>
                  <a:schemeClr val="lt1"/>
                </a:highlight>
                <a:latin typeface="Merriweather"/>
                <a:ea typeface="Merriweather"/>
                <a:cs typeface="Merriweather"/>
                <a:sym typeface="Merriweather"/>
                <a:hlinkClick r:id="rId6">
                  <a:extLst>
                    <a:ext uri="{A12FA001-AC4F-418D-AE19-62706E023703}">
                      <ahyp:hlinkClr xmlns:ahyp="http://schemas.microsoft.com/office/drawing/2018/hyperlinkcolor" val="tx"/>
                    </a:ext>
                  </a:extLst>
                </a:hlinkClick>
              </a:rPr>
              <a:t>https://jeeliz.com</a:t>
            </a:r>
            <a:r>
              <a:rPr lang="it" sz="1200"/>
              <a:t> </a:t>
            </a:r>
            <a:r>
              <a:rPr lang="it" sz="1200" u="sng">
                <a:solidFill>
                  <a:schemeClr val="dk1"/>
                </a:solidFill>
                <a:latin typeface="Merriweather"/>
                <a:ea typeface="Merriweather"/>
                <a:cs typeface="Merriweather"/>
                <a:sym typeface="Merriweather"/>
                <a:hlinkClick r:id="rId7">
                  <a:extLst>
                    <a:ext uri="{A12FA001-AC4F-418D-AE19-62706E023703}">
                      <ahyp:hlinkClr xmlns:ahyp="http://schemas.microsoft.com/office/drawing/2018/hyperlinkcolor" val="tx"/>
                    </a:ext>
                  </a:extLst>
                </a:hlinkClick>
              </a:rPr>
              <a:t>https://jeeliz.com/blog/augmented-reality/</a:t>
            </a:r>
            <a:endParaRPr sz="1200" u="sng">
              <a:solidFill>
                <a:schemeClr val="dk1"/>
              </a:solidFill>
              <a:latin typeface="Merriweather"/>
              <a:ea typeface="Merriweather"/>
              <a:cs typeface="Merriweather"/>
              <a:sym typeface="Merriweather"/>
            </a:endParaRPr>
          </a:p>
          <a:p>
            <a:pPr marL="0" lvl="0" indent="0" algn="l" rtl="0">
              <a:lnSpc>
                <a:spcPct val="115000"/>
              </a:lnSpc>
              <a:spcBef>
                <a:spcPts val="3600"/>
              </a:spcBef>
              <a:spcAft>
                <a:spcPts val="0"/>
              </a:spcAft>
              <a:buNone/>
            </a:pPr>
            <a:endParaRPr sz="1200">
              <a:solidFill>
                <a:srgbClr val="000000"/>
              </a:solidFill>
              <a:highlight>
                <a:schemeClr val="lt1"/>
              </a:highlight>
              <a:latin typeface="Merriweather"/>
              <a:ea typeface="Merriweather"/>
              <a:cs typeface="Merriweather"/>
              <a:sym typeface="Merriweather"/>
            </a:endParaRPr>
          </a:p>
          <a:p>
            <a:pPr marL="0" lvl="0" indent="0" algn="l" rtl="0">
              <a:lnSpc>
                <a:spcPct val="115000"/>
              </a:lnSpc>
              <a:spcBef>
                <a:spcPts val="3600"/>
              </a:spcBef>
              <a:spcAft>
                <a:spcPts val="0"/>
              </a:spcAft>
              <a:buNone/>
            </a:pPr>
            <a:endParaRPr sz="1200" u="sng">
              <a:solidFill>
                <a:srgbClr val="000000"/>
              </a:solidFill>
              <a:latin typeface="Merriweather"/>
              <a:ea typeface="Merriweather"/>
              <a:cs typeface="Merriweather"/>
              <a:sym typeface="Merriweather"/>
            </a:endParaRPr>
          </a:p>
          <a:p>
            <a:pPr marL="0" lvl="0" indent="0" algn="l" rtl="0">
              <a:lnSpc>
                <a:spcPct val="115000"/>
              </a:lnSpc>
              <a:spcBef>
                <a:spcPts val="3600"/>
              </a:spcBef>
              <a:spcAft>
                <a:spcPts val="0"/>
              </a:spcAft>
              <a:buNone/>
            </a:pPr>
            <a:endParaRPr sz="1200" u="sng">
              <a:solidFill>
                <a:srgbClr val="000000"/>
              </a:solidFill>
              <a:latin typeface="Merriweather"/>
              <a:ea typeface="Merriweather"/>
              <a:cs typeface="Merriweather"/>
              <a:sym typeface="Merriweather"/>
            </a:endParaRPr>
          </a:p>
          <a:p>
            <a:pPr marL="0" lvl="0" indent="0" algn="l" rtl="0">
              <a:lnSpc>
                <a:spcPct val="115000"/>
              </a:lnSpc>
              <a:spcBef>
                <a:spcPts val="3600"/>
              </a:spcBef>
              <a:spcAft>
                <a:spcPts val="1600"/>
              </a:spcAft>
              <a:buNone/>
            </a:pPr>
            <a:endParaRPr sz="1200">
              <a:solidFill>
                <a:srgbClr val="000000"/>
              </a:solidFill>
              <a:latin typeface="Merriweather"/>
              <a:ea typeface="Merriweather"/>
              <a:cs typeface="Merriweather"/>
              <a:sym typeface="Merriweathe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0"/>
          <p:cNvSpPr txBox="1">
            <a:spLocks noGrp="1"/>
          </p:cNvSpPr>
          <p:nvPr>
            <p:ph type="body" idx="1"/>
          </p:nvPr>
        </p:nvSpPr>
        <p:spPr>
          <a:xfrm>
            <a:off x="311700" y="1152475"/>
            <a:ext cx="3641400" cy="35691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3600"/>
              </a:spcAft>
              <a:buNone/>
            </a:pPr>
            <a:r>
              <a:rPr lang="it" sz="1200">
                <a:solidFill>
                  <a:srgbClr val="000000"/>
                </a:solidFill>
                <a:highlight>
                  <a:schemeClr val="lt1"/>
                </a:highlight>
                <a:latin typeface="Merriweather"/>
                <a:ea typeface="Merriweather"/>
                <a:cs typeface="Merriweather"/>
                <a:sym typeface="Merriweather"/>
              </a:rPr>
              <a:t>Jeeliz supportano anche riconoscimento real-time di features legate al volto umano: ciò permette di avere delle “ancore” che riguardano occhi e bocca, lasciando lo sviluppatore libero di aggiungere sopra di essi il contenuto che vuole - creando così, di fatto, dei filtri facciali in stile Snapchat o Instagram.</a:t>
            </a:r>
            <a:endParaRPr sz="1200">
              <a:solidFill>
                <a:srgbClr val="000000"/>
              </a:solidFill>
              <a:latin typeface="Merriweather"/>
              <a:ea typeface="Merriweather"/>
              <a:cs typeface="Merriweather"/>
              <a:sym typeface="Merriweather"/>
            </a:endParaRPr>
          </a:p>
        </p:txBody>
      </p:sp>
      <p:sp>
        <p:nvSpPr>
          <p:cNvPr id="525" name="Google Shape;525;p70"/>
          <p:cNvSpPr txBox="1">
            <a:spLocks noGrp="1"/>
          </p:cNvSpPr>
          <p:nvPr>
            <p:ph type="title"/>
          </p:nvPr>
        </p:nvSpPr>
        <p:spPr>
          <a:xfrm>
            <a:off x="311700" y="445025"/>
            <a:ext cx="4887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JeelizFaceFilter</a:t>
            </a:r>
            <a:endParaRPr b="1">
              <a:latin typeface="Merriweather"/>
              <a:ea typeface="Merriweather"/>
              <a:cs typeface="Merriweather"/>
              <a:sym typeface="Merriweather"/>
            </a:endParaRPr>
          </a:p>
        </p:txBody>
      </p:sp>
      <p:sp>
        <p:nvSpPr>
          <p:cNvPr id="526" name="Google Shape;526;p70"/>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527" name="Google Shape;527;p70"/>
          <p:cNvPicPr preferRelativeResize="0"/>
          <p:nvPr/>
        </p:nvPicPr>
        <p:blipFill>
          <a:blip r:embed="rId3">
            <a:alphaModFix/>
          </a:blip>
          <a:stretch>
            <a:fillRect/>
          </a:stretch>
        </p:blipFill>
        <p:spPr>
          <a:xfrm>
            <a:off x="227200" y="4870125"/>
            <a:ext cx="205200" cy="205200"/>
          </a:xfrm>
          <a:prstGeom prst="rect">
            <a:avLst/>
          </a:prstGeom>
          <a:noFill/>
          <a:ln>
            <a:noFill/>
          </a:ln>
        </p:spPr>
      </p:pic>
      <p:pic>
        <p:nvPicPr>
          <p:cNvPr id="528" name="Google Shape;528;p70"/>
          <p:cNvPicPr preferRelativeResize="0"/>
          <p:nvPr/>
        </p:nvPicPr>
        <p:blipFill>
          <a:blip r:embed="rId4">
            <a:alphaModFix/>
          </a:blip>
          <a:stretch>
            <a:fillRect/>
          </a:stretch>
        </p:blipFill>
        <p:spPr>
          <a:xfrm>
            <a:off x="4238775" y="1520387"/>
            <a:ext cx="4363801" cy="210272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1"/>
          <p:cNvSpPr txBox="1">
            <a:spLocks noGrp="1"/>
          </p:cNvSpPr>
          <p:nvPr>
            <p:ph type="title"/>
          </p:nvPr>
        </p:nvSpPr>
        <p:spPr>
          <a:xfrm>
            <a:off x="311700" y="22854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Ok, e ora?</a:t>
            </a:r>
            <a:endParaRPr b="1">
              <a:latin typeface="Merriweather"/>
              <a:ea typeface="Merriweather"/>
              <a:cs typeface="Merriweather"/>
              <a:sym typeface="Merriweather"/>
            </a:endParaRPr>
          </a:p>
        </p:txBody>
      </p:sp>
      <p:sp>
        <p:nvSpPr>
          <p:cNvPr id="534" name="Google Shape;534;p71"/>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535" name="Google Shape;535;p71"/>
          <p:cNvPicPr preferRelativeResize="0"/>
          <p:nvPr/>
        </p:nvPicPr>
        <p:blipFill>
          <a:blip r:embed="rId3">
            <a:alphaModFix/>
          </a:blip>
          <a:stretch>
            <a:fillRect/>
          </a:stretch>
        </p:blipFill>
        <p:spPr>
          <a:xfrm>
            <a:off x="227200" y="4870125"/>
            <a:ext cx="205200" cy="205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Cos’è la AR</a:t>
            </a:r>
            <a:endParaRPr sz="2800">
              <a:solidFill>
                <a:srgbClr val="000000"/>
              </a:solidFill>
              <a:latin typeface="Merriweather Black"/>
              <a:ea typeface="Merriweather Black"/>
              <a:cs typeface="Merriweather Black"/>
              <a:sym typeface="Merriweather Black"/>
            </a:endParaRPr>
          </a:p>
        </p:txBody>
      </p:sp>
      <p:pic>
        <p:nvPicPr>
          <p:cNvPr id="94" name="Google Shape;94;p18"/>
          <p:cNvPicPr preferRelativeResize="0"/>
          <p:nvPr/>
        </p:nvPicPr>
        <p:blipFill>
          <a:blip r:embed="rId3">
            <a:alphaModFix/>
          </a:blip>
          <a:stretch>
            <a:fillRect/>
          </a:stretch>
        </p:blipFill>
        <p:spPr>
          <a:xfrm>
            <a:off x="227200" y="4870125"/>
            <a:ext cx="205200" cy="205200"/>
          </a:xfrm>
          <a:prstGeom prst="rect">
            <a:avLst/>
          </a:prstGeom>
          <a:noFill/>
          <a:ln>
            <a:noFill/>
          </a:ln>
        </p:spPr>
      </p:pic>
      <p:pic>
        <p:nvPicPr>
          <p:cNvPr id="95" name="Google Shape;95;p18"/>
          <p:cNvPicPr preferRelativeResize="0"/>
          <p:nvPr/>
        </p:nvPicPr>
        <p:blipFill>
          <a:blip r:embed="rId4">
            <a:alphaModFix/>
          </a:blip>
          <a:stretch>
            <a:fillRect/>
          </a:stretch>
        </p:blipFill>
        <p:spPr>
          <a:xfrm>
            <a:off x="3505550" y="0"/>
            <a:ext cx="6394176" cy="5143500"/>
          </a:xfrm>
          <a:prstGeom prst="rect">
            <a:avLst/>
          </a:prstGeom>
          <a:noFill/>
          <a:ln>
            <a:noFill/>
          </a:ln>
        </p:spPr>
      </p:pic>
      <p:sp>
        <p:nvSpPr>
          <p:cNvPr id="96" name="Google Shape;96;p18"/>
          <p:cNvSpPr txBox="1"/>
          <p:nvPr/>
        </p:nvSpPr>
        <p:spPr>
          <a:xfrm>
            <a:off x="311700" y="1584400"/>
            <a:ext cx="2877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Merriweather"/>
                <a:ea typeface="Merriweather"/>
                <a:cs typeface="Merriweather"/>
                <a:sym typeface="Merriweather"/>
              </a:rPr>
              <a:t>Cosa la rende </a:t>
            </a:r>
            <a:r>
              <a:rPr lang="it" i="1">
                <a:latin typeface="Merriweather"/>
                <a:ea typeface="Merriweather"/>
                <a:cs typeface="Merriweather"/>
                <a:sym typeface="Merriweather"/>
              </a:rPr>
              <a:t>aumentata</a:t>
            </a:r>
            <a:r>
              <a:rPr lang="it">
                <a:latin typeface="Merriweather"/>
                <a:ea typeface="Merriweather"/>
                <a:cs typeface="Merriweather"/>
                <a:sym typeface="Merriweather"/>
              </a:rPr>
              <a:t>?</a:t>
            </a: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it">
                <a:latin typeface="Merriweather"/>
                <a:ea typeface="Merriweather"/>
                <a:cs typeface="Merriweather"/>
                <a:sym typeface="Merriweather"/>
              </a:rPr>
              <a:t>contenuto situato</a:t>
            </a:r>
            <a:endParaRPr>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it">
                <a:latin typeface="Merriweather"/>
                <a:ea typeface="Merriweather"/>
                <a:cs typeface="Merriweather"/>
                <a:sym typeface="Merriweather"/>
              </a:rPr>
              <a:t>apprendere relazioni spaziali</a:t>
            </a:r>
            <a:endParaRPr>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it">
                <a:latin typeface="Merriweather"/>
                <a:ea typeface="Merriweather"/>
                <a:cs typeface="Merriweather"/>
                <a:sym typeface="Merriweather"/>
              </a:rPr>
              <a:t>“wow effect”</a:t>
            </a:r>
            <a:endParaRPr>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it">
                <a:latin typeface="Merriweather"/>
                <a:ea typeface="Merriweather"/>
                <a:cs typeface="Merriweather"/>
                <a:sym typeface="Merriweather"/>
              </a:rPr>
              <a:t>accessibilità.</a:t>
            </a:r>
            <a:endParaRPr>
              <a:latin typeface="Merriweather"/>
              <a:ea typeface="Merriweather"/>
              <a:cs typeface="Merriweather"/>
              <a:sym typeface="Merriweathe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2"/>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2800">
                <a:solidFill>
                  <a:schemeClr val="dk1"/>
                </a:solidFill>
                <a:latin typeface="Merriweather Black"/>
                <a:ea typeface="Merriweather Black"/>
                <a:cs typeface="Merriweather Black"/>
                <a:sym typeface="Merriweather Black"/>
              </a:rPr>
              <a:t>I miei indicatori per Web AR</a:t>
            </a:r>
            <a:endParaRPr sz="2800">
              <a:solidFill>
                <a:schemeClr val="dk1"/>
              </a:solidFill>
              <a:latin typeface="Merriweather Black"/>
              <a:ea typeface="Merriweather Black"/>
              <a:cs typeface="Merriweather Black"/>
              <a:sym typeface="Merriweather Black"/>
            </a:endParaRPr>
          </a:p>
          <a:p>
            <a:pPr marL="0" lvl="0" indent="0" algn="l" rtl="0">
              <a:spcBef>
                <a:spcPts val="0"/>
              </a:spcBef>
              <a:spcAft>
                <a:spcPts val="0"/>
              </a:spcAft>
              <a:buNone/>
            </a:pPr>
            <a:endParaRPr sz="2800">
              <a:latin typeface="Merriweather Black"/>
              <a:ea typeface="Merriweather Black"/>
              <a:cs typeface="Merriweather Black"/>
              <a:sym typeface="Merriweather Black"/>
            </a:endParaRPr>
          </a:p>
        </p:txBody>
      </p:sp>
      <p:sp>
        <p:nvSpPr>
          <p:cNvPr id="541" name="Google Shape;541;p72"/>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latin typeface="Roboto"/>
              <a:ea typeface="Roboto"/>
              <a:cs typeface="Roboto"/>
              <a:sym typeface="Roboto"/>
            </a:endParaRPr>
          </a:p>
          <a:p>
            <a:pPr marL="0" lvl="0" indent="0" algn="l" rtl="0">
              <a:spcBef>
                <a:spcPts val="0"/>
              </a:spcBef>
              <a:spcAft>
                <a:spcPts val="0"/>
              </a:spcAft>
              <a:buNone/>
            </a:pPr>
            <a:endParaRPr sz="600">
              <a:latin typeface="Roboto"/>
              <a:ea typeface="Roboto"/>
              <a:cs typeface="Roboto"/>
              <a:sym typeface="Roboto"/>
            </a:endParaRPr>
          </a:p>
        </p:txBody>
      </p:sp>
      <p:pic>
        <p:nvPicPr>
          <p:cNvPr id="542" name="Google Shape;542;p72"/>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543" name="Google Shape;543;p72"/>
          <p:cNvSpPr txBox="1"/>
          <p:nvPr/>
        </p:nvSpPr>
        <p:spPr>
          <a:xfrm>
            <a:off x="433225" y="1346925"/>
            <a:ext cx="8175900" cy="326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it">
                <a:latin typeface="Merriweather"/>
                <a:ea typeface="Merriweather"/>
                <a:cs typeface="Merriweather"/>
                <a:sym typeface="Merriweather"/>
              </a:rPr>
              <a:t>Funzionalità: ★ </a:t>
            </a:r>
            <a:r>
              <a:rPr lang="it">
                <a:solidFill>
                  <a:schemeClr val="dk1"/>
                </a:solidFill>
                <a:latin typeface="Merriweather"/>
                <a:ea typeface="Merriweather"/>
                <a:cs typeface="Merriweather"/>
                <a:sym typeface="Merriweather"/>
              </a:rPr>
              <a:t>★ ★ ★ ★ </a:t>
            </a:r>
            <a:endParaRPr>
              <a:solidFill>
                <a:schemeClr val="dk1"/>
              </a:solidFill>
              <a:latin typeface="Merriweather"/>
              <a:ea typeface="Merriweather"/>
              <a:cs typeface="Merriweather"/>
              <a:sym typeface="Merriweather"/>
            </a:endParaRPr>
          </a:p>
          <a:p>
            <a:pPr marL="0" lvl="0" indent="0" algn="l" rtl="0">
              <a:lnSpc>
                <a:spcPct val="115000"/>
              </a:lnSpc>
              <a:spcBef>
                <a:spcPts val="0"/>
              </a:spcBef>
              <a:spcAft>
                <a:spcPts val="0"/>
              </a:spcAft>
              <a:buNone/>
            </a:pPr>
            <a:endParaRPr>
              <a:solidFill>
                <a:schemeClr val="dk1"/>
              </a:solidFill>
              <a:latin typeface="Merriweather"/>
              <a:ea typeface="Merriweather"/>
              <a:cs typeface="Merriweather"/>
              <a:sym typeface="Merriweather"/>
            </a:endParaRPr>
          </a:p>
          <a:p>
            <a:pPr marL="0" lvl="0" indent="0" algn="l" rtl="0">
              <a:lnSpc>
                <a:spcPct val="115000"/>
              </a:lnSpc>
              <a:spcBef>
                <a:spcPts val="0"/>
              </a:spcBef>
              <a:spcAft>
                <a:spcPts val="0"/>
              </a:spcAft>
              <a:buNone/>
            </a:pPr>
            <a:r>
              <a:rPr lang="it">
                <a:solidFill>
                  <a:schemeClr val="dk1"/>
                </a:solidFill>
                <a:latin typeface="Merriweather"/>
                <a:ea typeface="Merriweather"/>
                <a:cs typeface="Merriweather"/>
                <a:sym typeface="Merriweather"/>
              </a:rPr>
              <a:t>Semplicità: ★ ★ ★ ★ ★ </a:t>
            </a:r>
            <a:endParaRPr>
              <a:solidFill>
                <a:schemeClr val="dk1"/>
              </a:solidFill>
              <a:latin typeface="Merriweather"/>
              <a:ea typeface="Merriweather"/>
              <a:cs typeface="Merriweather"/>
              <a:sym typeface="Merriweather"/>
            </a:endParaRPr>
          </a:p>
          <a:p>
            <a:pPr marL="0" lvl="0" indent="0" algn="l" rtl="0">
              <a:lnSpc>
                <a:spcPct val="115000"/>
              </a:lnSpc>
              <a:spcBef>
                <a:spcPts val="0"/>
              </a:spcBef>
              <a:spcAft>
                <a:spcPts val="0"/>
              </a:spcAft>
              <a:buNone/>
            </a:pPr>
            <a:endParaRPr>
              <a:solidFill>
                <a:schemeClr val="dk1"/>
              </a:solidFill>
              <a:latin typeface="Merriweather"/>
              <a:ea typeface="Merriweather"/>
              <a:cs typeface="Merriweather"/>
              <a:sym typeface="Merriweather"/>
            </a:endParaRPr>
          </a:p>
          <a:p>
            <a:pPr marL="0" lvl="0" indent="0" algn="l" rtl="0">
              <a:lnSpc>
                <a:spcPct val="115000"/>
              </a:lnSpc>
              <a:spcBef>
                <a:spcPts val="0"/>
              </a:spcBef>
              <a:spcAft>
                <a:spcPts val="0"/>
              </a:spcAft>
              <a:buNone/>
            </a:pPr>
            <a:r>
              <a:rPr lang="it">
                <a:solidFill>
                  <a:schemeClr val="dk1"/>
                </a:solidFill>
                <a:latin typeface="Merriweather"/>
                <a:ea typeface="Merriweather"/>
                <a:cs typeface="Merriweather"/>
                <a:sym typeface="Merriweather"/>
              </a:rPr>
              <a:t>Assistenza: ★ ★ ★ ★ ★ </a:t>
            </a:r>
            <a:endParaRPr>
              <a:latin typeface="Merriweather"/>
              <a:ea typeface="Merriweather"/>
              <a:cs typeface="Merriweather"/>
              <a:sym typeface="Merriweather"/>
            </a:endParaRPr>
          </a:p>
          <a:p>
            <a:pPr marL="0" lvl="0" indent="0" algn="l" rtl="0">
              <a:lnSpc>
                <a:spcPct val="115000"/>
              </a:lnSpc>
              <a:spcBef>
                <a:spcPts val="0"/>
              </a:spcBef>
              <a:spcAft>
                <a:spcPts val="0"/>
              </a:spcAft>
              <a:buNone/>
            </a:pPr>
            <a:r>
              <a:rPr lang="it">
                <a:latin typeface="Merriweather"/>
                <a:ea typeface="Merriweather"/>
                <a:cs typeface="Merriweather"/>
                <a:sym typeface="Merriweather"/>
              </a:rPr>
              <a:t> </a:t>
            </a:r>
            <a:endParaRPr>
              <a:latin typeface="Merriweather"/>
              <a:ea typeface="Merriweather"/>
              <a:cs typeface="Merriweather"/>
              <a:sym typeface="Merriweather"/>
            </a:endParaRPr>
          </a:p>
          <a:p>
            <a:pPr marL="0" lvl="0" indent="0" algn="l" rtl="0">
              <a:lnSpc>
                <a:spcPct val="115000"/>
              </a:lnSpc>
              <a:spcBef>
                <a:spcPts val="0"/>
              </a:spcBef>
              <a:spcAft>
                <a:spcPts val="0"/>
              </a:spcAft>
              <a:buNone/>
            </a:pPr>
            <a:r>
              <a:rPr lang="it">
                <a:latin typeface="Merriweather"/>
                <a:ea typeface="Merriweather"/>
                <a:cs typeface="Merriweather"/>
                <a:sym typeface="Merriweather"/>
              </a:rPr>
              <a:t>Supporto nei device: </a:t>
            </a:r>
            <a:r>
              <a:rPr lang="it">
                <a:solidFill>
                  <a:schemeClr val="dk1"/>
                </a:solidFill>
                <a:latin typeface="Merriweather"/>
                <a:ea typeface="Merriweather"/>
                <a:cs typeface="Merriweather"/>
                <a:sym typeface="Merriweather"/>
              </a:rPr>
              <a:t>★ ★ ★ ★ ★ </a:t>
            </a:r>
            <a:endParaRPr>
              <a:solidFill>
                <a:schemeClr val="dk1"/>
              </a:solidFill>
              <a:latin typeface="Merriweather"/>
              <a:ea typeface="Merriweather"/>
              <a:cs typeface="Merriweather"/>
              <a:sym typeface="Merriweather"/>
            </a:endParaRPr>
          </a:p>
          <a:p>
            <a:pPr marL="0" lvl="0" indent="0" algn="l" rtl="0">
              <a:lnSpc>
                <a:spcPct val="115000"/>
              </a:lnSpc>
              <a:spcBef>
                <a:spcPts val="0"/>
              </a:spcBef>
              <a:spcAft>
                <a:spcPts val="0"/>
              </a:spcAft>
              <a:buNone/>
            </a:pPr>
            <a:endParaRPr b="1">
              <a:solidFill>
                <a:schemeClr val="dk1"/>
              </a:solidFill>
              <a:latin typeface="Merriweather"/>
              <a:ea typeface="Merriweather"/>
              <a:cs typeface="Merriweather"/>
              <a:sym typeface="Merriweather"/>
            </a:endParaRPr>
          </a:p>
          <a:p>
            <a:pPr marL="0" lvl="0" indent="0" algn="l" rtl="0">
              <a:lnSpc>
                <a:spcPct val="115000"/>
              </a:lnSpc>
              <a:spcBef>
                <a:spcPts val="0"/>
              </a:spcBef>
              <a:spcAft>
                <a:spcPts val="0"/>
              </a:spcAft>
              <a:buNone/>
            </a:pPr>
            <a:r>
              <a:rPr lang="it" b="1">
                <a:solidFill>
                  <a:schemeClr val="dk1"/>
                </a:solidFill>
                <a:latin typeface="Merriweather"/>
                <a:ea typeface="Merriweather"/>
                <a:cs typeface="Merriweather"/>
                <a:sym typeface="Merriweather"/>
              </a:rPr>
              <a:t>Ogni progetto ha bisogno di tecnologie diverse, spesso integrate. Ogni tecnologia va scelta per funzionalità, supporto e budget del progetto. Quelli che seguono sono indicatori utili per sperimentare con nuove tecnologie che non si conoscono ma che possono sembrare ideali per costi/benefici.</a:t>
            </a:r>
            <a:endParaRPr b="1">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3"/>
          <p:cNvSpPr txBox="1">
            <a:spLocks noGrp="1"/>
          </p:cNvSpPr>
          <p:nvPr>
            <p:ph type="title"/>
          </p:nvPr>
        </p:nvSpPr>
        <p:spPr>
          <a:xfrm>
            <a:off x="311700" y="19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Web AR Free e Open Source: Panoramica</a:t>
            </a:r>
            <a:endParaRPr b="1">
              <a:latin typeface="Merriweather"/>
              <a:ea typeface="Merriweather"/>
              <a:cs typeface="Merriweather"/>
              <a:sym typeface="Merriweather"/>
            </a:endParaRPr>
          </a:p>
        </p:txBody>
      </p:sp>
      <p:sp>
        <p:nvSpPr>
          <p:cNvPr id="549" name="Google Shape;549;p73"/>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550" name="Google Shape;550;p73"/>
          <p:cNvPicPr preferRelativeResize="0"/>
          <p:nvPr/>
        </p:nvPicPr>
        <p:blipFill>
          <a:blip r:embed="rId3">
            <a:alphaModFix/>
          </a:blip>
          <a:stretch>
            <a:fillRect/>
          </a:stretch>
        </p:blipFill>
        <p:spPr>
          <a:xfrm>
            <a:off x="227200" y="4870125"/>
            <a:ext cx="205200" cy="205200"/>
          </a:xfrm>
          <a:prstGeom prst="rect">
            <a:avLst/>
          </a:prstGeom>
          <a:noFill/>
          <a:ln>
            <a:noFill/>
          </a:ln>
        </p:spPr>
      </p:pic>
      <p:graphicFrame>
        <p:nvGraphicFramePr>
          <p:cNvPr id="551" name="Google Shape;551;p73"/>
          <p:cNvGraphicFramePr/>
          <p:nvPr/>
        </p:nvGraphicFramePr>
        <p:xfrm>
          <a:off x="311700" y="942263"/>
          <a:ext cx="3000000" cy="3000000"/>
        </p:xfrm>
        <a:graphic>
          <a:graphicData uri="http://schemas.openxmlformats.org/drawingml/2006/table">
            <a:tbl>
              <a:tblPr>
                <a:noFill/>
                <a:tableStyleId>{BDAEFE4B-668E-46C3-AC5C-F292864265B7}</a:tableStyleId>
              </a:tblPr>
              <a:tblGrid>
                <a:gridCol w="1592275">
                  <a:extLst>
                    <a:ext uri="{9D8B030D-6E8A-4147-A177-3AD203B41FA5}">
                      <a16:colId xmlns:a16="http://schemas.microsoft.com/office/drawing/2014/main" val="20000"/>
                    </a:ext>
                  </a:extLst>
                </a:gridCol>
                <a:gridCol w="1529250">
                  <a:extLst>
                    <a:ext uri="{9D8B030D-6E8A-4147-A177-3AD203B41FA5}">
                      <a16:colId xmlns:a16="http://schemas.microsoft.com/office/drawing/2014/main" val="20001"/>
                    </a:ext>
                  </a:extLst>
                </a:gridCol>
                <a:gridCol w="1340200">
                  <a:extLst>
                    <a:ext uri="{9D8B030D-6E8A-4147-A177-3AD203B41FA5}">
                      <a16:colId xmlns:a16="http://schemas.microsoft.com/office/drawing/2014/main" val="20002"/>
                    </a:ext>
                  </a:extLst>
                </a:gridCol>
                <a:gridCol w="1324450">
                  <a:extLst>
                    <a:ext uri="{9D8B030D-6E8A-4147-A177-3AD203B41FA5}">
                      <a16:colId xmlns:a16="http://schemas.microsoft.com/office/drawing/2014/main" val="20003"/>
                    </a:ext>
                  </a:extLst>
                </a:gridCol>
                <a:gridCol w="1269325">
                  <a:extLst>
                    <a:ext uri="{9D8B030D-6E8A-4147-A177-3AD203B41FA5}">
                      <a16:colId xmlns:a16="http://schemas.microsoft.com/office/drawing/2014/main" val="20004"/>
                    </a:ext>
                  </a:extLst>
                </a:gridCol>
                <a:gridCol w="1411100">
                  <a:extLst>
                    <a:ext uri="{9D8B030D-6E8A-4147-A177-3AD203B41FA5}">
                      <a16:colId xmlns:a16="http://schemas.microsoft.com/office/drawing/2014/main" val="20005"/>
                    </a:ext>
                  </a:extLst>
                </a:gridCol>
              </a:tblGrid>
              <a:tr h="381000">
                <a:tc>
                  <a:txBody>
                    <a:bodyPr/>
                    <a:lstStyle/>
                    <a:p>
                      <a:pPr marL="0" lvl="0" indent="0" algn="l" rtl="0">
                        <a:spcBef>
                          <a:spcPts val="0"/>
                        </a:spcBef>
                        <a:spcAft>
                          <a:spcPts val="0"/>
                        </a:spcAft>
                        <a:buNone/>
                      </a:pPr>
                      <a:r>
                        <a:rPr lang="it" sz="900" b="1">
                          <a:latin typeface="Merriweather"/>
                          <a:ea typeface="Merriweather"/>
                          <a:cs typeface="Merriweather"/>
                          <a:sym typeface="Merriweather"/>
                        </a:rPr>
                        <a:t>Tecnologia</a:t>
                      </a:r>
                      <a:endParaRPr sz="900" b="1">
                        <a:latin typeface="Merriweather"/>
                        <a:ea typeface="Merriweather"/>
                        <a:cs typeface="Merriweather"/>
                        <a:sym typeface="Merriweather"/>
                      </a:endParaRPr>
                    </a:p>
                  </a:txBody>
                  <a:tcPr marL="91425" marR="91425" marT="91425" marB="91425">
                    <a:solidFill>
                      <a:schemeClr val="accent1"/>
                    </a:solidFill>
                  </a:tcPr>
                </a:tc>
                <a:tc>
                  <a:txBody>
                    <a:bodyPr/>
                    <a:lstStyle/>
                    <a:p>
                      <a:pPr marL="0" lvl="0" indent="0" algn="l" rtl="0">
                        <a:spcBef>
                          <a:spcPts val="0"/>
                        </a:spcBef>
                        <a:spcAft>
                          <a:spcPts val="0"/>
                        </a:spcAft>
                        <a:buNone/>
                      </a:pPr>
                      <a:r>
                        <a:rPr lang="it" sz="900" b="1">
                          <a:latin typeface="Merriweather"/>
                          <a:ea typeface="Merriweather"/>
                          <a:cs typeface="Merriweather"/>
                          <a:sym typeface="Merriweather"/>
                        </a:rPr>
                        <a:t>Funzionalità (tipi di AR)</a:t>
                      </a:r>
                      <a:endParaRPr sz="900" b="1">
                        <a:latin typeface="Merriweather"/>
                        <a:ea typeface="Merriweather"/>
                        <a:cs typeface="Merriweather"/>
                        <a:sym typeface="Merriweather"/>
                      </a:endParaRPr>
                    </a:p>
                  </a:txBody>
                  <a:tcPr marL="91425" marR="91425" marT="91425" marB="91425">
                    <a:solidFill>
                      <a:schemeClr val="accent1"/>
                    </a:solidFill>
                  </a:tcPr>
                </a:tc>
                <a:tc>
                  <a:txBody>
                    <a:bodyPr/>
                    <a:lstStyle/>
                    <a:p>
                      <a:pPr marL="0" lvl="0" indent="0" algn="l" rtl="0">
                        <a:spcBef>
                          <a:spcPts val="0"/>
                        </a:spcBef>
                        <a:spcAft>
                          <a:spcPts val="0"/>
                        </a:spcAft>
                        <a:buNone/>
                      </a:pPr>
                      <a:r>
                        <a:rPr lang="it" sz="900" b="1">
                          <a:latin typeface="Merriweather"/>
                          <a:ea typeface="Merriweather"/>
                          <a:cs typeface="Merriweather"/>
                          <a:sym typeface="Merriweather"/>
                        </a:rPr>
                        <a:t>Funzionalità</a:t>
                      </a:r>
                      <a:endParaRPr sz="900" b="1">
                        <a:latin typeface="Merriweather"/>
                        <a:ea typeface="Merriweather"/>
                        <a:cs typeface="Merriweather"/>
                        <a:sym typeface="Merriweather"/>
                      </a:endParaRPr>
                    </a:p>
                  </a:txBody>
                  <a:tcPr marL="91425" marR="91425" marT="91425" marB="91425">
                    <a:solidFill>
                      <a:schemeClr val="accent1"/>
                    </a:solidFill>
                  </a:tcPr>
                </a:tc>
                <a:tc>
                  <a:txBody>
                    <a:bodyPr/>
                    <a:lstStyle/>
                    <a:p>
                      <a:pPr marL="0" lvl="0" indent="0" algn="l" rtl="0">
                        <a:spcBef>
                          <a:spcPts val="0"/>
                        </a:spcBef>
                        <a:spcAft>
                          <a:spcPts val="0"/>
                        </a:spcAft>
                        <a:buNone/>
                      </a:pPr>
                      <a:r>
                        <a:rPr lang="it" sz="900" b="1">
                          <a:latin typeface="Merriweather"/>
                          <a:ea typeface="Merriweather"/>
                          <a:cs typeface="Merriweather"/>
                          <a:sym typeface="Merriweather"/>
                        </a:rPr>
                        <a:t>Semplicità</a:t>
                      </a:r>
                      <a:endParaRPr sz="900" b="1">
                        <a:latin typeface="Merriweather"/>
                        <a:ea typeface="Merriweather"/>
                        <a:cs typeface="Merriweather"/>
                        <a:sym typeface="Merriweather"/>
                      </a:endParaRPr>
                    </a:p>
                  </a:txBody>
                  <a:tcPr marL="91425" marR="91425" marT="91425" marB="91425">
                    <a:solidFill>
                      <a:schemeClr val="accent1"/>
                    </a:solidFill>
                  </a:tcPr>
                </a:tc>
                <a:tc>
                  <a:txBody>
                    <a:bodyPr/>
                    <a:lstStyle/>
                    <a:p>
                      <a:pPr marL="0" lvl="0" indent="0" algn="l" rtl="0">
                        <a:spcBef>
                          <a:spcPts val="0"/>
                        </a:spcBef>
                        <a:spcAft>
                          <a:spcPts val="0"/>
                        </a:spcAft>
                        <a:buNone/>
                      </a:pPr>
                      <a:r>
                        <a:rPr lang="it" sz="900" b="1">
                          <a:latin typeface="Merriweather"/>
                          <a:ea typeface="Merriweather"/>
                          <a:cs typeface="Merriweather"/>
                          <a:sym typeface="Merriweather"/>
                        </a:rPr>
                        <a:t>Assistenza</a:t>
                      </a:r>
                      <a:endParaRPr sz="900" b="1">
                        <a:latin typeface="Merriweather"/>
                        <a:ea typeface="Merriweather"/>
                        <a:cs typeface="Merriweather"/>
                        <a:sym typeface="Merriweather"/>
                      </a:endParaRPr>
                    </a:p>
                  </a:txBody>
                  <a:tcPr marL="91425" marR="91425" marT="91425" marB="91425">
                    <a:solidFill>
                      <a:schemeClr val="accent1"/>
                    </a:solidFill>
                  </a:tcPr>
                </a:tc>
                <a:tc>
                  <a:txBody>
                    <a:bodyPr/>
                    <a:lstStyle/>
                    <a:p>
                      <a:pPr marL="0" lvl="0" indent="0" algn="l" rtl="0">
                        <a:spcBef>
                          <a:spcPts val="0"/>
                        </a:spcBef>
                        <a:spcAft>
                          <a:spcPts val="0"/>
                        </a:spcAft>
                        <a:buNone/>
                      </a:pPr>
                      <a:r>
                        <a:rPr lang="it" sz="900" b="1">
                          <a:latin typeface="Merriweather"/>
                          <a:ea typeface="Merriweather"/>
                          <a:cs typeface="Merriweather"/>
                          <a:sym typeface="Merriweather"/>
                        </a:rPr>
                        <a:t>Supporto nei device</a:t>
                      </a:r>
                      <a:endParaRPr sz="900" b="1">
                        <a:latin typeface="Merriweather"/>
                        <a:ea typeface="Merriweather"/>
                        <a:cs typeface="Merriweather"/>
                        <a:sym typeface="Merriweather"/>
                      </a:endParaRPr>
                    </a:p>
                  </a:txBody>
                  <a:tcPr marL="91425" marR="91425" marT="91425" marB="91425">
                    <a:solidFill>
                      <a:schemeClr val="accent1"/>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it" sz="900">
                          <a:latin typeface="Merriweather"/>
                          <a:ea typeface="Merriweather"/>
                          <a:cs typeface="Merriweather"/>
                          <a:sym typeface="Merriweather"/>
                        </a:rPr>
                        <a:t>AR.js</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None/>
                      </a:pPr>
                      <a:r>
                        <a:rPr lang="it" sz="900">
                          <a:latin typeface="Merriweather"/>
                          <a:ea typeface="Merriweather"/>
                          <a:cs typeface="Merriweather"/>
                          <a:sym typeface="Merriweather"/>
                        </a:rPr>
                        <a:t>Marker based, Image tracking, Location Based</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 ★</a:t>
                      </a:r>
                      <a:endParaRPr sz="900">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it" sz="900">
                          <a:latin typeface="Merriweather"/>
                          <a:ea typeface="Merriweather"/>
                          <a:cs typeface="Merriweather"/>
                          <a:sym typeface="Merriweather"/>
                        </a:rPr>
                        <a:t>AR.js Studio (alpha version)</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Marker based, Location Based (Image Tracking)</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 ★ </a:t>
                      </a:r>
                      <a:endParaRPr sz="90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 ★</a:t>
                      </a:r>
                      <a:endParaRPr sz="900">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it" sz="900">
                          <a:latin typeface="Merriweather"/>
                          <a:ea typeface="Merriweather"/>
                          <a:cs typeface="Merriweather"/>
                          <a:sym typeface="Merriweather"/>
                        </a:rPr>
                        <a:t>WebXR Device API</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None/>
                      </a:pPr>
                      <a:r>
                        <a:rPr lang="it" sz="900">
                          <a:latin typeface="Merriweather"/>
                          <a:ea typeface="Merriweather"/>
                          <a:cs typeface="Merriweather"/>
                          <a:sym typeface="Merriweather"/>
                        </a:rPr>
                        <a:t>Markerless AR</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None/>
                      </a:pPr>
                      <a:r>
                        <a:rPr lang="it" sz="900">
                          <a:solidFill>
                            <a:schemeClr val="dk1"/>
                          </a:solidFill>
                          <a:latin typeface="Merriweather"/>
                          <a:ea typeface="Merriweather"/>
                          <a:cs typeface="Merriweather"/>
                          <a:sym typeface="Merriweather"/>
                        </a:rPr>
                        <a:t>★ ★ ★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None/>
                      </a:pPr>
                      <a:r>
                        <a:rPr lang="it" sz="900">
                          <a:solidFill>
                            <a:schemeClr val="dk1"/>
                          </a:solidFill>
                          <a:latin typeface="Merriweather"/>
                          <a:ea typeface="Merriweather"/>
                          <a:cs typeface="Merriweather"/>
                          <a:sym typeface="Merriweather"/>
                        </a:rPr>
                        <a:t>★</a:t>
                      </a:r>
                      <a:endParaRPr sz="900">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it" sz="900">
                          <a:latin typeface="Merriweather"/>
                          <a:ea typeface="Merriweather"/>
                          <a:cs typeface="Merriweather"/>
                          <a:sym typeface="Merriweather"/>
                        </a:rPr>
                        <a:t>jsartoolkit</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Marker based, Image tracking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 ★</a:t>
                      </a:r>
                      <a:endParaRPr sz="900">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it" sz="900">
                          <a:latin typeface="Merriweather"/>
                          <a:ea typeface="Merriweather"/>
                          <a:cs typeface="Merriweather"/>
                          <a:sym typeface="Merriweather"/>
                        </a:rPr>
                        <a:t>WebARStudio</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Marker based, Image tracking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 ★</a:t>
                      </a:r>
                      <a:endParaRPr sz="900">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it" sz="900">
                          <a:latin typeface="Merriweather"/>
                          <a:ea typeface="Merriweather"/>
                          <a:cs typeface="Merriweather"/>
                          <a:sym typeface="Merriweather"/>
                        </a:rPr>
                        <a:t>Model Viewer</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Markerless AR</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a:t>
                      </a:r>
                      <a:endParaRPr sz="900">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it" sz="900">
                          <a:latin typeface="Merriweather"/>
                          <a:ea typeface="Merriweather"/>
                          <a:cs typeface="Merriweather"/>
                          <a:sym typeface="Merriweather"/>
                        </a:rPr>
                        <a:t>JeelizAR / JeelizFaceFilters</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None/>
                      </a:pPr>
                      <a:r>
                        <a:rPr lang="it" sz="900">
                          <a:latin typeface="Merriweather"/>
                          <a:ea typeface="Merriweather"/>
                          <a:cs typeface="Merriweather"/>
                          <a:sym typeface="Merriweather"/>
                        </a:rPr>
                        <a:t>Object detection, Face detection/AR Face Filters</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 </a:t>
                      </a:r>
                      <a:endParaRPr sz="900">
                        <a:latin typeface="Merriweather"/>
                        <a:ea typeface="Merriweather"/>
                        <a:cs typeface="Merriweather"/>
                        <a:sym typeface="Merriweathe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it" sz="900">
                          <a:solidFill>
                            <a:schemeClr val="dk1"/>
                          </a:solidFill>
                          <a:latin typeface="Merriweather"/>
                          <a:ea typeface="Merriweather"/>
                          <a:cs typeface="Merriweather"/>
                          <a:sym typeface="Merriweather"/>
                        </a:rPr>
                        <a:t>★ ★ ★ ★ ★ </a:t>
                      </a:r>
                      <a:endParaRPr sz="900">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4"/>
          <p:cNvSpPr txBox="1"/>
          <p:nvPr/>
        </p:nvSpPr>
        <p:spPr>
          <a:xfrm>
            <a:off x="227200" y="2338800"/>
            <a:ext cx="3894300" cy="46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Aumentare</a:t>
            </a:r>
            <a:endParaRPr sz="2800">
              <a:solidFill>
                <a:srgbClr val="000000"/>
              </a:solidFill>
              <a:latin typeface="Merriweather Black"/>
              <a:ea typeface="Merriweather Black"/>
              <a:cs typeface="Merriweather Black"/>
              <a:sym typeface="Merriweather Black"/>
            </a:endParaRPr>
          </a:p>
        </p:txBody>
      </p:sp>
      <p:sp>
        <p:nvSpPr>
          <p:cNvPr id="557" name="Google Shape;557;p74"/>
          <p:cNvSpPr txBox="1"/>
          <p:nvPr/>
        </p:nvSpPr>
        <p:spPr>
          <a:xfrm>
            <a:off x="3867975" y="1046075"/>
            <a:ext cx="4605000" cy="1326300"/>
          </a:xfrm>
          <a:prstGeom prst="rect">
            <a:avLst/>
          </a:prstGeom>
          <a:noFill/>
          <a:ln>
            <a:noFill/>
          </a:ln>
        </p:spPr>
        <p:txBody>
          <a:bodyPr spcFirstLastPara="1" wrap="square" lIns="91425" tIns="91425" rIns="91425" bIns="91425" anchor="t" anchorCtr="0">
            <a:noAutofit/>
          </a:bodyPr>
          <a:lstStyle/>
          <a:p>
            <a:pPr marL="0" lvl="0" indent="0" algn="l" rtl="0">
              <a:lnSpc>
                <a:spcPct val="127500"/>
              </a:lnSpc>
              <a:spcBef>
                <a:spcPts val="0"/>
              </a:spcBef>
              <a:spcAft>
                <a:spcPts val="0"/>
              </a:spcAft>
              <a:buClr>
                <a:schemeClr val="dk1"/>
              </a:buClr>
              <a:buSzPts val="1100"/>
              <a:buFont typeface="Arial"/>
              <a:buNone/>
            </a:pPr>
            <a:endParaRPr sz="1600" b="1">
              <a:solidFill>
                <a:srgbClr val="212529"/>
              </a:solidFill>
              <a:latin typeface="Merriweather"/>
              <a:ea typeface="Merriweather"/>
              <a:cs typeface="Merriweather"/>
              <a:sym typeface="Merriweather"/>
            </a:endParaRPr>
          </a:p>
        </p:txBody>
      </p:sp>
      <p:pic>
        <p:nvPicPr>
          <p:cNvPr id="558" name="Google Shape;558;p74"/>
          <p:cNvPicPr preferRelativeResize="0"/>
          <p:nvPr/>
        </p:nvPicPr>
        <p:blipFill>
          <a:blip r:embed="rId3">
            <a:alphaModFix/>
          </a:blip>
          <a:stretch>
            <a:fillRect/>
          </a:stretch>
        </p:blipFill>
        <p:spPr>
          <a:xfrm>
            <a:off x="227200" y="4870125"/>
            <a:ext cx="205200" cy="2052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5"/>
          <p:cNvSpPr txBox="1">
            <a:spLocks noGrp="1"/>
          </p:cNvSpPr>
          <p:nvPr>
            <p:ph type="title"/>
          </p:nvPr>
        </p:nvSpPr>
        <p:spPr>
          <a:xfrm>
            <a:off x="311700" y="19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Demo #3 - Markerless Web AR, Model Viewer</a:t>
            </a:r>
            <a:endParaRPr b="1">
              <a:latin typeface="Merriweather"/>
              <a:ea typeface="Merriweather"/>
              <a:cs typeface="Merriweather"/>
              <a:sym typeface="Merriweather"/>
            </a:endParaRPr>
          </a:p>
        </p:txBody>
      </p:sp>
      <p:sp>
        <p:nvSpPr>
          <p:cNvPr id="564" name="Google Shape;564;p75"/>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565" name="Google Shape;565;p75"/>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566" name="Google Shape;566;p75"/>
          <p:cNvSpPr txBox="1"/>
          <p:nvPr/>
        </p:nvSpPr>
        <p:spPr>
          <a:xfrm>
            <a:off x="432400" y="1042375"/>
            <a:ext cx="4365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u="sng">
                <a:solidFill>
                  <a:schemeClr val="hlink"/>
                </a:solidFill>
                <a:latin typeface="Merriweather"/>
                <a:ea typeface="Merriweather"/>
                <a:cs typeface="Merriweather"/>
                <a:sym typeface="Merriweather"/>
                <a:hlinkClick r:id="rId4"/>
              </a:rPr>
              <a:t>https://bcbfar.chialab.io/</a:t>
            </a:r>
            <a:endParaRPr sz="1800">
              <a:latin typeface="Merriweather"/>
              <a:ea typeface="Merriweather"/>
              <a:cs typeface="Merriweather"/>
              <a:sym typeface="Merriweather"/>
            </a:endParaRPr>
          </a:p>
          <a:p>
            <a:pPr marL="0" lvl="0" indent="0" algn="l" rtl="0">
              <a:spcBef>
                <a:spcPts val="0"/>
              </a:spcBef>
              <a:spcAft>
                <a:spcPts val="0"/>
              </a:spcAft>
              <a:buNone/>
            </a:pPr>
            <a:endParaRPr sz="1800">
              <a:latin typeface="Merriweather"/>
              <a:ea typeface="Merriweather"/>
              <a:cs typeface="Merriweather"/>
              <a:sym typeface="Merriweather"/>
            </a:endParaRPr>
          </a:p>
        </p:txBody>
      </p:sp>
      <p:pic>
        <p:nvPicPr>
          <p:cNvPr id="567" name="Google Shape;567;p75"/>
          <p:cNvPicPr preferRelativeResize="0"/>
          <p:nvPr/>
        </p:nvPicPr>
        <p:blipFill>
          <a:blip r:embed="rId5">
            <a:alphaModFix/>
          </a:blip>
          <a:stretch>
            <a:fillRect/>
          </a:stretch>
        </p:blipFill>
        <p:spPr>
          <a:xfrm>
            <a:off x="466275" y="1657523"/>
            <a:ext cx="2988400" cy="3007200"/>
          </a:xfrm>
          <a:prstGeom prst="rect">
            <a:avLst/>
          </a:prstGeom>
          <a:noFill/>
          <a:ln>
            <a:noFill/>
          </a:ln>
        </p:spPr>
      </p:pic>
      <p:sp>
        <p:nvSpPr>
          <p:cNvPr id="568" name="Google Shape;568;p75"/>
          <p:cNvSpPr txBox="1"/>
          <p:nvPr/>
        </p:nvSpPr>
        <p:spPr>
          <a:xfrm>
            <a:off x="4485600" y="1781275"/>
            <a:ext cx="4024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Merriweather"/>
                <a:ea typeface="Merriweather"/>
                <a:cs typeface="Merriweather"/>
                <a:sym typeface="Merriweather"/>
              </a:rPr>
              <a:t>Caso d’uso: </a:t>
            </a:r>
            <a:r>
              <a:rPr lang="it" b="1">
                <a:solidFill>
                  <a:schemeClr val="dk1"/>
                </a:solidFill>
                <a:latin typeface="Merriweather"/>
                <a:ea typeface="Merriweather"/>
                <a:cs typeface="Merriweather"/>
                <a:sym typeface="Merriweather"/>
              </a:rPr>
              <a:t>BCBF AR, </a:t>
            </a:r>
            <a:r>
              <a:rPr lang="it">
                <a:latin typeface="Merriweather"/>
                <a:ea typeface="Merriweather"/>
                <a:cs typeface="Merriweather"/>
                <a:sym typeface="Merriweather"/>
              </a:rPr>
              <a:t>Chialab</a:t>
            </a: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r>
              <a:rPr lang="it">
                <a:latin typeface="Merriweather"/>
                <a:ea typeface="Merriweather"/>
                <a:cs typeface="Merriweather"/>
                <a:sym typeface="Merriweather"/>
              </a:rPr>
              <a:t>Un’esperienza AR per portare l’identità visiva della nuova Fiera del Libro per Bambini a casa dei partecipanti, durante il periodo di pandemia.</a:t>
            </a:r>
            <a:endParaRPr>
              <a:latin typeface="Merriweather"/>
              <a:ea typeface="Merriweather"/>
              <a:cs typeface="Merriweather"/>
              <a:sym typeface="Merriweathe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6"/>
          <p:cNvSpPr txBox="1">
            <a:spLocks noGrp="1"/>
          </p:cNvSpPr>
          <p:nvPr>
            <p:ph type="title"/>
          </p:nvPr>
        </p:nvSpPr>
        <p:spPr>
          <a:xfrm>
            <a:off x="311700" y="19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Demo #3 - Markerless Web AR, Model Viewer</a:t>
            </a:r>
            <a:endParaRPr b="1">
              <a:latin typeface="Merriweather"/>
              <a:ea typeface="Merriweather"/>
              <a:cs typeface="Merriweather"/>
              <a:sym typeface="Merriweather"/>
            </a:endParaRPr>
          </a:p>
        </p:txBody>
      </p:sp>
      <p:sp>
        <p:nvSpPr>
          <p:cNvPr id="574" name="Google Shape;574;p76"/>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575" name="Google Shape;575;p76"/>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576" name="Google Shape;576;p76"/>
          <p:cNvSpPr txBox="1"/>
          <p:nvPr/>
        </p:nvSpPr>
        <p:spPr>
          <a:xfrm>
            <a:off x="4485600" y="1781275"/>
            <a:ext cx="4024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Merriweather"/>
                <a:ea typeface="Merriweather"/>
                <a:cs typeface="Merriweather"/>
                <a:sym typeface="Merriweather"/>
              </a:rPr>
              <a:t>Caso d’uso: </a:t>
            </a:r>
            <a:r>
              <a:rPr lang="it" b="1">
                <a:solidFill>
                  <a:schemeClr val="dk1"/>
                </a:solidFill>
                <a:latin typeface="Merriweather"/>
                <a:ea typeface="Merriweather"/>
                <a:cs typeface="Merriweather"/>
                <a:sym typeface="Merriweather"/>
              </a:rPr>
              <a:t>BCBF AR, </a:t>
            </a:r>
            <a:r>
              <a:rPr lang="it">
                <a:latin typeface="Merriweather"/>
                <a:ea typeface="Merriweather"/>
                <a:cs typeface="Merriweather"/>
                <a:sym typeface="Merriweather"/>
              </a:rPr>
              <a:t>Chialab</a:t>
            </a: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r>
              <a:rPr lang="it">
                <a:latin typeface="Merriweather"/>
                <a:ea typeface="Merriweather"/>
                <a:cs typeface="Merriweather"/>
                <a:sym typeface="Merriweather"/>
              </a:rPr>
              <a:t>Un’esperienza AR per portare l’identità visiva della nuova Fiera del Libro per Bambini a casa dei partecipanti, durante il periodo di pandemia.</a:t>
            </a:r>
            <a:endParaRPr>
              <a:latin typeface="Merriweather"/>
              <a:ea typeface="Merriweather"/>
              <a:cs typeface="Merriweather"/>
              <a:sym typeface="Merriweather"/>
            </a:endParaRPr>
          </a:p>
        </p:txBody>
      </p:sp>
      <p:pic>
        <p:nvPicPr>
          <p:cNvPr id="577" name="Google Shape;577;p76"/>
          <p:cNvPicPr preferRelativeResize="0"/>
          <p:nvPr/>
        </p:nvPicPr>
        <p:blipFill>
          <a:blip r:embed="rId4">
            <a:alphaModFix/>
          </a:blip>
          <a:stretch>
            <a:fillRect/>
          </a:stretch>
        </p:blipFill>
        <p:spPr>
          <a:xfrm>
            <a:off x="466275" y="918075"/>
            <a:ext cx="1850033" cy="37761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7"/>
          <p:cNvSpPr txBox="1">
            <a:spLocks noGrp="1"/>
          </p:cNvSpPr>
          <p:nvPr>
            <p:ph type="title"/>
          </p:nvPr>
        </p:nvSpPr>
        <p:spPr>
          <a:xfrm>
            <a:off x="311700" y="19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Sustainable Singapore - artivive</a:t>
            </a:r>
            <a:endParaRPr b="1">
              <a:latin typeface="Merriweather"/>
              <a:ea typeface="Merriweather"/>
              <a:cs typeface="Merriweather"/>
              <a:sym typeface="Merriweather"/>
            </a:endParaRPr>
          </a:p>
        </p:txBody>
      </p:sp>
      <p:sp>
        <p:nvSpPr>
          <p:cNvPr id="583" name="Google Shape;583;p77"/>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584" name="Google Shape;584;p77"/>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585" name="Google Shape;585;p77"/>
          <p:cNvSpPr txBox="1"/>
          <p:nvPr/>
        </p:nvSpPr>
        <p:spPr>
          <a:xfrm>
            <a:off x="432400" y="1606275"/>
            <a:ext cx="6992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latin typeface="Merriweather"/>
                <a:ea typeface="Merriweather"/>
                <a:cs typeface="Merriweather"/>
                <a:sym typeface="Merriweather"/>
              </a:rPr>
              <a:t>Link: </a:t>
            </a:r>
            <a:r>
              <a:rPr lang="it" sz="1600" u="sng">
                <a:solidFill>
                  <a:schemeClr val="hlink"/>
                </a:solidFill>
                <a:latin typeface="Merriweather"/>
                <a:ea typeface="Merriweather"/>
                <a:cs typeface="Merriweather"/>
                <a:sym typeface="Merriweather"/>
                <a:hlinkClick r:id="rId4"/>
              </a:rPr>
              <a:t>https://www.youtube.com/watch?v=w_lDI4ag5aQ</a:t>
            </a:r>
            <a:endParaRPr sz="1600">
              <a:latin typeface="Merriweather"/>
              <a:ea typeface="Merriweather"/>
              <a:cs typeface="Merriweather"/>
              <a:sym typeface="Merriweather"/>
            </a:endParaRPr>
          </a:p>
          <a:p>
            <a:pPr marL="0" lvl="0" indent="0" algn="l" rtl="0">
              <a:spcBef>
                <a:spcPts val="0"/>
              </a:spcBef>
              <a:spcAft>
                <a:spcPts val="0"/>
              </a:spcAft>
              <a:buNone/>
            </a:pPr>
            <a:endParaRPr sz="1600">
              <a:latin typeface="Merriweather"/>
              <a:ea typeface="Merriweather"/>
              <a:cs typeface="Merriweather"/>
              <a:sym typeface="Merriweathe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8"/>
          <p:cNvSpPr txBox="1">
            <a:spLocks noGrp="1"/>
          </p:cNvSpPr>
          <p:nvPr>
            <p:ph type="title"/>
          </p:nvPr>
        </p:nvSpPr>
        <p:spPr>
          <a:xfrm>
            <a:off x="311700" y="19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Cartigli AR - Chialab</a:t>
            </a:r>
            <a:endParaRPr b="1">
              <a:latin typeface="Merriweather"/>
              <a:ea typeface="Merriweather"/>
              <a:cs typeface="Merriweather"/>
              <a:sym typeface="Merriweather"/>
            </a:endParaRPr>
          </a:p>
        </p:txBody>
      </p:sp>
      <p:sp>
        <p:nvSpPr>
          <p:cNvPr id="591" name="Google Shape;591;p78"/>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592" name="Google Shape;592;p78"/>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593" name="Google Shape;593;p78"/>
          <p:cNvSpPr txBox="1"/>
          <p:nvPr/>
        </p:nvSpPr>
        <p:spPr>
          <a:xfrm>
            <a:off x="152400" y="1524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94" name="Google Shape;594;p78"/>
          <p:cNvSpPr txBox="1"/>
          <p:nvPr/>
        </p:nvSpPr>
        <p:spPr>
          <a:xfrm>
            <a:off x="563900" y="1503750"/>
            <a:ext cx="269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95" name="Google Shape;595;p78"/>
          <p:cNvSpPr txBox="1"/>
          <p:nvPr/>
        </p:nvSpPr>
        <p:spPr>
          <a:xfrm>
            <a:off x="504100" y="1264525"/>
            <a:ext cx="3460200" cy="24012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Merriweather"/>
              <a:buChar char="●"/>
            </a:pPr>
            <a:r>
              <a:rPr lang="it" sz="1600">
                <a:latin typeface="Merriweather"/>
                <a:ea typeface="Merriweather"/>
                <a:cs typeface="Merriweather"/>
                <a:sym typeface="Merriweather"/>
              </a:rPr>
              <a:t>Location Based per Tour culturale nel centro storico di Bologna</a:t>
            </a:r>
            <a:endParaRPr sz="1600">
              <a:latin typeface="Merriweather"/>
              <a:ea typeface="Merriweather"/>
              <a:cs typeface="Merriweather"/>
              <a:sym typeface="Merriweather"/>
            </a:endParaRPr>
          </a:p>
          <a:p>
            <a:pPr marL="457200" lvl="0" indent="-330200" algn="l" rtl="0">
              <a:spcBef>
                <a:spcPts val="0"/>
              </a:spcBef>
              <a:spcAft>
                <a:spcPts val="0"/>
              </a:spcAft>
              <a:buSzPts val="1600"/>
              <a:buFont typeface="Merriweather"/>
              <a:buChar char="●"/>
            </a:pPr>
            <a:r>
              <a:rPr lang="it" sz="1600">
                <a:latin typeface="Merriweather"/>
                <a:ea typeface="Merriweather"/>
                <a:cs typeface="Merriweather"/>
                <a:sym typeface="Merriweather"/>
              </a:rPr>
              <a:t>UX/UI simil-app</a:t>
            </a:r>
            <a:endParaRPr sz="1600">
              <a:latin typeface="Merriweather"/>
              <a:ea typeface="Merriweather"/>
              <a:cs typeface="Merriweather"/>
              <a:sym typeface="Merriweather"/>
            </a:endParaRPr>
          </a:p>
          <a:p>
            <a:pPr marL="457200" lvl="0" indent="-330200" algn="l" rtl="0">
              <a:spcBef>
                <a:spcPts val="0"/>
              </a:spcBef>
              <a:spcAft>
                <a:spcPts val="0"/>
              </a:spcAft>
              <a:buSzPts val="1600"/>
              <a:buFont typeface="Merriweather"/>
              <a:buChar char="●"/>
            </a:pPr>
            <a:r>
              <a:rPr lang="it" sz="1600">
                <a:latin typeface="Merriweather"/>
                <a:ea typeface="Merriweather"/>
                <a:cs typeface="Merriweather"/>
                <a:sym typeface="Merriweather"/>
              </a:rPr>
              <a:t>Dati: luoghi culturali di Bologna</a:t>
            </a:r>
            <a:endParaRPr sz="1600">
              <a:latin typeface="Merriweather"/>
              <a:ea typeface="Merriweather"/>
              <a:cs typeface="Merriweather"/>
              <a:sym typeface="Merriweather"/>
            </a:endParaRPr>
          </a:p>
          <a:p>
            <a:pPr marL="457200" lvl="0" indent="-330200" algn="l" rtl="0">
              <a:spcBef>
                <a:spcPts val="0"/>
              </a:spcBef>
              <a:spcAft>
                <a:spcPts val="0"/>
              </a:spcAft>
              <a:buSzPts val="1600"/>
              <a:buFont typeface="Merriweather"/>
              <a:buChar char="●"/>
            </a:pPr>
            <a:r>
              <a:rPr lang="it" sz="1600">
                <a:latin typeface="Merriweather"/>
                <a:ea typeface="Merriweather"/>
                <a:cs typeface="Merriweather"/>
                <a:sym typeface="Merriweather"/>
              </a:rPr>
              <a:t>Feature: mostrare distanza dai luoghi, luogo più vicino, audio-lettura, ecc.</a:t>
            </a:r>
            <a:endParaRPr sz="1600">
              <a:latin typeface="Merriweather"/>
              <a:ea typeface="Merriweather"/>
              <a:cs typeface="Merriweather"/>
              <a:sym typeface="Merriweather"/>
            </a:endParaRPr>
          </a:p>
        </p:txBody>
      </p:sp>
      <p:pic>
        <p:nvPicPr>
          <p:cNvPr id="596" name="Google Shape;596;p78" title="AR.js Location Based Cartigli example">
            <a:hlinkClick r:id="rId4"/>
          </p:cNvPr>
          <p:cNvPicPr preferRelativeResize="0"/>
          <p:nvPr/>
        </p:nvPicPr>
        <p:blipFill>
          <a:blip r:embed="rId5">
            <a:alphaModFix/>
          </a:blip>
          <a:stretch>
            <a:fillRect/>
          </a:stretch>
        </p:blipFill>
        <p:spPr>
          <a:xfrm>
            <a:off x="4572000" y="947262"/>
            <a:ext cx="4331950" cy="32489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9"/>
          <p:cNvSpPr txBox="1">
            <a:spLocks noGrp="1"/>
          </p:cNvSpPr>
          <p:nvPr>
            <p:ph type="title"/>
          </p:nvPr>
        </p:nvSpPr>
        <p:spPr>
          <a:xfrm>
            <a:off x="311700" y="19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Bologna Fumetti (BoFu) - Chialab</a:t>
            </a:r>
            <a:endParaRPr b="1">
              <a:latin typeface="Merriweather"/>
              <a:ea typeface="Merriweather"/>
              <a:cs typeface="Merriweather"/>
              <a:sym typeface="Merriweather"/>
            </a:endParaRPr>
          </a:p>
          <a:p>
            <a:pPr marL="0" lvl="0" indent="0" algn="l" rtl="0">
              <a:spcBef>
                <a:spcPts val="0"/>
              </a:spcBef>
              <a:spcAft>
                <a:spcPts val="0"/>
              </a:spcAft>
              <a:buNone/>
            </a:pPr>
            <a:endParaRPr b="1">
              <a:latin typeface="Merriweather"/>
              <a:ea typeface="Merriweather"/>
              <a:cs typeface="Merriweather"/>
              <a:sym typeface="Merriweather"/>
            </a:endParaRPr>
          </a:p>
        </p:txBody>
      </p:sp>
      <p:sp>
        <p:nvSpPr>
          <p:cNvPr id="602" name="Google Shape;602;p79"/>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603" name="Google Shape;603;p79"/>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604" name="Google Shape;604;p79"/>
          <p:cNvSpPr txBox="1"/>
          <p:nvPr/>
        </p:nvSpPr>
        <p:spPr>
          <a:xfrm>
            <a:off x="152400" y="1524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05" name="Google Shape;605;p79"/>
          <p:cNvSpPr txBox="1"/>
          <p:nvPr/>
        </p:nvSpPr>
        <p:spPr>
          <a:xfrm>
            <a:off x="563900" y="1503750"/>
            <a:ext cx="269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06" name="Google Shape;606;p79"/>
          <p:cNvSpPr txBox="1"/>
          <p:nvPr/>
        </p:nvSpPr>
        <p:spPr>
          <a:xfrm>
            <a:off x="504100" y="1264525"/>
            <a:ext cx="3460200" cy="33864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Merriweather"/>
              <a:buChar char="●"/>
            </a:pPr>
            <a:r>
              <a:rPr lang="it" sz="1600">
                <a:latin typeface="Merriweather"/>
                <a:ea typeface="Merriweather"/>
                <a:cs typeface="Merriweather"/>
                <a:sym typeface="Merriweather"/>
              </a:rPr>
              <a:t>Location Based per Tour culturale nel centro storico di Bologna</a:t>
            </a:r>
            <a:endParaRPr sz="1600">
              <a:latin typeface="Merriweather"/>
              <a:ea typeface="Merriweather"/>
              <a:cs typeface="Merriweather"/>
              <a:sym typeface="Merriweather"/>
            </a:endParaRPr>
          </a:p>
          <a:p>
            <a:pPr marL="457200" lvl="0" indent="-330200" algn="l" rtl="0">
              <a:spcBef>
                <a:spcPts val="0"/>
              </a:spcBef>
              <a:spcAft>
                <a:spcPts val="0"/>
              </a:spcAft>
              <a:buSzPts val="1600"/>
              <a:buFont typeface="Merriweather"/>
              <a:buChar char="●"/>
            </a:pPr>
            <a:r>
              <a:rPr lang="it" sz="1600">
                <a:latin typeface="Merriweather"/>
                <a:ea typeface="Merriweather"/>
                <a:cs typeface="Merriweather"/>
                <a:sym typeface="Merriweather"/>
              </a:rPr>
              <a:t>UX/UI simil-app</a:t>
            </a:r>
            <a:endParaRPr sz="1600">
              <a:latin typeface="Merriweather"/>
              <a:ea typeface="Merriweather"/>
              <a:cs typeface="Merriweather"/>
              <a:sym typeface="Merriweather"/>
            </a:endParaRPr>
          </a:p>
          <a:p>
            <a:pPr marL="457200" lvl="0" indent="-330200" algn="l" rtl="0">
              <a:spcBef>
                <a:spcPts val="0"/>
              </a:spcBef>
              <a:spcAft>
                <a:spcPts val="0"/>
              </a:spcAft>
              <a:buSzPts val="1600"/>
              <a:buFont typeface="Merriweather"/>
              <a:buChar char="●"/>
            </a:pPr>
            <a:r>
              <a:rPr lang="it" sz="1600">
                <a:latin typeface="Merriweather"/>
                <a:ea typeface="Merriweather"/>
                <a:cs typeface="Merriweather"/>
                <a:sym typeface="Merriweather"/>
              </a:rPr>
              <a:t>Dati: luoghi culturali/artistici di Bologna</a:t>
            </a:r>
            <a:endParaRPr sz="1600">
              <a:latin typeface="Merriweather"/>
              <a:ea typeface="Merriweather"/>
              <a:cs typeface="Merriweather"/>
              <a:sym typeface="Merriweather"/>
            </a:endParaRPr>
          </a:p>
          <a:p>
            <a:pPr marL="457200" lvl="0" indent="-330200" algn="l" rtl="0">
              <a:spcBef>
                <a:spcPts val="0"/>
              </a:spcBef>
              <a:spcAft>
                <a:spcPts val="0"/>
              </a:spcAft>
              <a:buSzPts val="1600"/>
              <a:buFont typeface="Merriweather"/>
              <a:buChar char="●"/>
            </a:pPr>
            <a:r>
              <a:rPr lang="it" sz="1600">
                <a:latin typeface="Merriweather"/>
                <a:ea typeface="Merriweather"/>
                <a:cs typeface="Merriweather"/>
                <a:sym typeface="Merriweather"/>
              </a:rPr>
              <a:t>Feature: mostrare distanza dai luoghi, luogo più vicino, reward/gamification con dati esclusivi all’approssimarsi ad un luogo “fisico”</a:t>
            </a:r>
            <a:endParaRPr sz="1600">
              <a:latin typeface="Merriweather"/>
              <a:ea typeface="Merriweather"/>
              <a:cs typeface="Merriweather"/>
              <a:sym typeface="Merriweather"/>
            </a:endParaRPr>
          </a:p>
        </p:txBody>
      </p:sp>
      <p:sp>
        <p:nvSpPr>
          <p:cNvPr id="607" name="Google Shape;607;p79"/>
          <p:cNvSpPr txBox="1"/>
          <p:nvPr/>
        </p:nvSpPr>
        <p:spPr>
          <a:xfrm>
            <a:off x="5006775" y="1264525"/>
            <a:ext cx="3307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Merriweather"/>
                <a:ea typeface="Merriweather"/>
                <a:cs typeface="Merriweather"/>
                <a:sym typeface="Merriweather"/>
              </a:rPr>
              <a:t>Link: </a:t>
            </a:r>
            <a:r>
              <a:rPr lang="it" u="sng">
                <a:solidFill>
                  <a:schemeClr val="hlink"/>
                </a:solidFill>
                <a:latin typeface="Merriweather"/>
                <a:ea typeface="Merriweather"/>
                <a:cs typeface="Merriweather"/>
                <a:sym typeface="Merriweather"/>
                <a:hlinkClick r:id="rId4"/>
              </a:rPr>
              <a:t>https://bit.ly/3b1aABR</a:t>
            </a: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0"/>
          <p:cNvSpPr txBox="1">
            <a:spLocks noGrp="1"/>
          </p:cNvSpPr>
          <p:nvPr>
            <p:ph type="title"/>
          </p:nvPr>
        </p:nvSpPr>
        <p:spPr>
          <a:xfrm>
            <a:off x="311700" y="19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Phobys - MindGuide</a:t>
            </a:r>
            <a:endParaRPr b="1">
              <a:latin typeface="Merriweather"/>
              <a:ea typeface="Merriweather"/>
              <a:cs typeface="Merriweather"/>
              <a:sym typeface="Merriweather"/>
            </a:endParaRPr>
          </a:p>
          <a:p>
            <a:pPr marL="0" lvl="0" indent="0" algn="l" rtl="0">
              <a:spcBef>
                <a:spcPts val="0"/>
              </a:spcBef>
              <a:spcAft>
                <a:spcPts val="0"/>
              </a:spcAft>
              <a:buNone/>
            </a:pPr>
            <a:endParaRPr b="1">
              <a:latin typeface="Merriweather"/>
              <a:ea typeface="Merriweather"/>
              <a:cs typeface="Merriweather"/>
              <a:sym typeface="Merriweather"/>
            </a:endParaRPr>
          </a:p>
        </p:txBody>
      </p:sp>
      <p:sp>
        <p:nvSpPr>
          <p:cNvPr id="613" name="Google Shape;613;p80"/>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614" name="Google Shape;614;p80"/>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615" name="Google Shape;615;p80"/>
          <p:cNvSpPr txBox="1"/>
          <p:nvPr/>
        </p:nvSpPr>
        <p:spPr>
          <a:xfrm>
            <a:off x="152400" y="1524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16" name="Google Shape;616;p80"/>
          <p:cNvSpPr txBox="1"/>
          <p:nvPr/>
        </p:nvSpPr>
        <p:spPr>
          <a:xfrm>
            <a:off x="563900" y="1503750"/>
            <a:ext cx="269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17" name="Google Shape;617;p80"/>
          <p:cNvSpPr txBox="1"/>
          <p:nvPr/>
        </p:nvSpPr>
        <p:spPr>
          <a:xfrm>
            <a:off x="311700" y="1255975"/>
            <a:ext cx="3157200" cy="24012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Merriweather"/>
              <a:buChar char="●"/>
            </a:pPr>
            <a:r>
              <a:rPr lang="it" sz="1600">
                <a:latin typeface="Merriweather"/>
                <a:ea typeface="Merriweather"/>
                <a:cs typeface="Merriweather"/>
                <a:sym typeface="Merriweather"/>
              </a:rPr>
              <a:t>Link: </a:t>
            </a:r>
            <a:r>
              <a:rPr lang="it" sz="1600" u="sng">
                <a:solidFill>
                  <a:schemeClr val="hlink"/>
                </a:solidFill>
                <a:latin typeface="Merriweather"/>
                <a:ea typeface="Merriweather"/>
                <a:cs typeface="Merriweather"/>
                <a:sym typeface="Merriweather"/>
                <a:hlinkClick r:id="rId4"/>
              </a:rPr>
              <a:t>https://www.phobys.com/</a:t>
            </a:r>
            <a:endParaRPr sz="1600">
              <a:latin typeface="Merriweather"/>
              <a:ea typeface="Merriweather"/>
              <a:cs typeface="Merriweather"/>
              <a:sym typeface="Merriweather"/>
            </a:endParaRPr>
          </a:p>
          <a:p>
            <a:pPr marL="0" lvl="0" indent="0" algn="l" rtl="0">
              <a:spcBef>
                <a:spcPts val="0"/>
              </a:spcBef>
              <a:spcAft>
                <a:spcPts val="0"/>
              </a:spcAft>
              <a:buNone/>
            </a:pPr>
            <a:endParaRPr sz="1600">
              <a:latin typeface="Merriweather"/>
              <a:ea typeface="Merriweather"/>
              <a:cs typeface="Merriweather"/>
              <a:sym typeface="Merriweather"/>
            </a:endParaRPr>
          </a:p>
          <a:p>
            <a:pPr marL="457200" lvl="0" indent="-330200" algn="l" rtl="0">
              <a:spcBef>
                <a:spcPts val="0"/>
              </a:spcBef>
              <a:spcAft>
                <a:spcPts val="0"/>
              </a:spcAft>
              <a:buSzPts val="1600"/>
              <a:buFont typeface="Merriweather"/>
              <a:buChar char="●"/>
            </a:pPr>
            <a:r>
              <a:rPr lang="it" sz="1600">
                <a:latin typeface="Merriweather"/>
                <a:ea typeface="Merriweather"/>
                <a:cs typeface="Merriweather"/>
                <a:sym typeface="Merriweather"/>
              </a:rPr>
              <a:t>Link: </a:t>
            </a:r>
            <a:r>
              <a:rPr lang="it" sz="1600" u="sng">
                <a:solidFill>
                  <a:schemeClr val="hlink"/>
                </a:solidFill>
                <a:latin typeface="Merriweather"/>
                <a:ea typeface="Merriweather"/>
                <a:cs typeface="Merriweather"/>
                <a:sym typeface="Merriweather"/>
                <a:hlinkClick r:id="rId5"/>
              </a:rPr>
              <a:t>https://www.ilpost.it/2021/10/13/fobie-realta-aumentata-virtuale/</a:t>
            </a:r>
            <a:endParaRPr sz="1600">
              <a:latin typeface="Merriweather"/>
              <a:ea typeface="Merriweather"/>
              <a:cs typeface="Merriweather"/>
              <a:sym typeface="Merriweather"/>
            </a:endParaRPr>
          </a:p>
          <a:p>
            <a:pPr marL="0" lvl="0" indent="0" algn="l" rtl="0">
              <a:spcBef>
                <a:spcPts val="0"/>
              </a:spcBef>
              <a:spcAft>
                <a:spcPts val="0"/>
              </a:spcAft>
              <a:buNone/>
            </a:pPr>
            <a:endParaRPr sz="1600">
              <a:latin typeface="Merriweather"/>
              <a:ea typeface="Merriweather"/>
              <a:cs typeface="Merriweather"/>
              <a:sym typeface="Merriweather"/>
            </a:endParaRPr>
          </a:p>
        </p:txBody>
      </p:sp>
      <p:pic>
        <p:nvPicPr>
          <p:cNvPr id="618" name="Google Shape;618;p80"/>
          <p:cNvPicPr preferRelativeResize="0"/>
          <p:nvPr/>
        </p:nvPicPr>
        <p:blipFill>
          <a:blip r:embed="rId6">
            <a:alphaModFix/>
          </a:blip>
          <a:stretch>
            <a:fillRect/>
          </a:stretch>
        </p:blipFill>
        <p:spPr>
          <a:xfrm>
            <a:off x="3897025" y="1255975"/>
            <a:ext cx="8051750" cy="40258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81"/>
          <p:cNvSpPr txBox="1">
            <a:spLocks noGrp="1"/>
          </p:cNvSpPr>
          <p:nvPr>
            <p:ph type="title"/>
          </p:nvPr>
        </p:nvSpPr>
        <p:spPr>
          <a:xfrm>
            <a:off x="311700" y="19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Eleanor - Mutiny Projects (con Chialab)</a:t>
            </a:r>
            <a:endParaRPr b="1">
              <a:latin typeface="Merriweather"/>
              <a:ea typeface="Merriweather"/>
              <a:cs typeface="Merriweather"/>
              <a:sym typeface="Merriweather"/>
            </a:endParaRPr>
          </a:p>
          <a:p>
            <a:pPr marL="0" lvl="0" indent="0" algn="l" rtl="0">
              <a:spcBef>
                <a:spcPts val="0"/>
              </a:spcBef>
              <a:spcAft>
                <a:spcPts val="0"/>
              </a:spcAft>
              <a:buNone/>
            </a:pPr>
            <a:endParaRPr b="1">
              <a:latin typeface="Merriweather"/>
              <a:ea typeface="Merriweather"/>
              <a:cs typeface="Merriweather"/>
              <a:sym typeface="Merriweather"/>
            </a:endParaRPr>
          </a:p>
        </p:txBody>
      </p:sp>
      <p:sp>
        <p:nvSpPr>
          <p:cNvPr id="624" name="Google Shape;624;p81"/>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625" name="Google Shape;625;p81"/>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626" name="Google Shape;626;p81"/>
          <p:cNvSpPr txBox="1"/>
          <p:nvPr/>
        </p:nvSpPr>
        <p:spPr>
          <a:xfrm>
            <a:off x="563900" y="1503750"/>
            <a:ext cx="269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627" name="Google Shape;627;p81"/>
          <p:cNvPicPr preferRelativeResize="0"/>
          <p:nvPr/>
        </p:nvPicPr>
        <p:blipFill>
          <a:blip r:embed="rId4">
            <a:alphaModFix/>
          </a:blip>
          <a:stretch>
            <a:fillRect/>
          </a:stretch>
        </p:blipFill>
        <p:spPr>
          <a:xfrm>
            <a:off x="0" y="817067"/>
            <a:ext cx="9143997" cy="39781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Cos’è la AR</a:t>
            </a:r>
            <a:endParaRPr sz="2800">
              <a:solidFill>
                <a:srgbClr val="000000"/>
              </a:solidFill>
              <a:latin typeface="Merriweather Black"/>
              <a:ea typeface="Merriweather Black"/>
              <a:cs typeface="Merriweather Black"/>
              <a:sym typeface="Merriweather Black"/>
            </a:endParaRPr>
          </a:p>
        </p:txBody>
      </p:sp>
      <p:pic>
        <p:nvPicPr>
          <p:cNvPr id="102" name="Google Shape;102;p19"/>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103" name="Google Shape;103;p19"/>
          <p:cNvSpPr txBox="1"/>
          <p:nvPr/>
        </p:nvSpPr>
        <p:spPr>
          <a:xfrm>
            <a:off x="311700" y="1584400"/>
            <a:ext cx="2877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Merriweather"/>
                <a:ea typeface="Merriweather"/>
                <a:cs typeface="Merriweather"/>
                <a:sym typeface="Merriweather"/>
              </a:rPr>
              <a:t>AR, VR o XR?</a:t>
            </a: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p:txBody>
      </p:sp>
      <p:pic>
        <p:nvPicPr>
          <p:cNvPr id="104" name="Google Shape;104;p19"/>
          <p:cNvPicPr preferRelativeResize="0"/>
          <p:nvPr/>
        </p:nvPicPr>
        <p:blipFill>
          <a:blip r:embed="rId4">
            <a:alphaModFix/>
          </a:blip>
          <a:stretch>
            <a:fillRect/>
          </a:stretch>
        </p:blipFill>
        <p:spPr>
          <a:xfrm>
            <a:off x="3628000" y="-29650"/>
            <a:ext cx="6934701" cy="520280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2"/>
          <p:cNvSpPr txBox="1">
            <a:spLocks noGrp="1"/>
          </p:cNvSpPr>
          <p:nvPr>
            <p:ph type="title"/>
          </p:nvPr>
        </p:nvSpPr>
        <p:spPr>
          <a:xfrm>
            <a:off x="311700" y="19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Eleanor - Mutiny Projects (con Chialab)</a:t>
            </a:r>
            <a:endParaRPr b="1">
              <a:latin typeface="Merriweather"/>
              <a:ea typeface="Merriweather"/>
              <a:cs typeface="Merriweather"/>
              <a:sym typeface="Merriweather"/>
            </a:endParaRPr>
          </a:p>
          <a:p>
            <a:pPr marL="0" lvl="0" indent="0" algn="l" rtl="0">
              <a:spcBef>
                <a:spcPts val="0"/>
              </a:spcBef>
              <a:spcAft>
                <a:spcPts val="0"/>
              </a:spcAft>
              <a:buNone/>
            </a:pPr>
            <a:endParaRPr b="1">
              <a:latin typeface="Merriweather"/>
              <a:ea typeface="Merriweather"/>
              <a:cs typeface="Merriweather"/>
              <a:sym typeface="Merriweather"/>
            </a:endParaRPr>
          </a:p>
        </p:txBody>
      </p:sp>
      <p:sp>
        <p:nvSpPr>
          <p:cNvPr id="633" name="Google Shape;633;p82"/>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634" name="Google Shape;634;p82"/>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635" name="Google Shape;635;p82"/>
          <p:cNvSpPr txBox="1"/>
          <p:nvPr/>
        </p:nvSpPr>
        <p:spPr>
          <a:xfrm>
            <a:off x="563900" y="1503750"/>
            <a:ext cx="269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36" name="Google Shape;636;p82"/>
          <p:cNvSpPr txBox="1"/>
          <p:nvPr/>
        </p:nvSpPr>
        <p:spPr>
          <a:xfrm>
            <a:off x="504100" y="1264525"/>
            <a:ext cx="3460200" cy="33864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Merriweather"/>
              <a:buChar char="●"/>
            </a:pPr>
            <a:r>
              <a:rPr lang="it" sz="1600">
                <a:latin typeface="Merriweather"/>
                <a:ea typeface="Merriweather"/>
                <a:cs typeface="Merriweather"/>
                <a:sym typeface="Merriweather"/>
              </a:rPr>
              <a:t>Location Based per Tour artistico, storytelling, gamification</a:t>
            </a:r>
            <a:endParaRPr sz="1600">
              <a:latin typeface="Merriweather"/>
              <a:ea typeface="Merriweather"/>
              <a:cs typeface="Merriweather"/>
              <a:sym typeface="Merriweather"/>
            </a:endParaRPr>
          </a:p>
          <a:p>
            <a:pPr marL="457200" lvl="0" indent="-330200" algn="l" rtl="0">
              <a:spcBef>
                <a:spcPts val="0"/>
              </a:spcBef>
              <a:spcAft>
                <a:spcPts val="0"/>
              </a:spcAft>
              <a:buSzPts val="1600"/>
              <a:buFont typeface="Merriweather"/>
              <a:buChar char="●"/>
            </a:pPr>
            <a:r>
              <a:rPr lang="it" sz="1600">
                <a:latin typeface="Merriweather"/>
                <a:ea typeface="Merriweather"/>
                <a:cs typeface="Merriweather"/>
                <a:sym typeface="Merriweather"/>
              </a:rPr>
              <a:t>Musiche originali, coinvolti artisti quali attori, musicisti, scrittori oltre a figure tecniche e designer</a:t>
            </a:r>
            <a:endParaRPr sz="1600">
              <a:latin typeface="Merriweather"/>
              <a:ea typeface="Merriweather"/>
              <a:cs typeface="Merriweather"/>
              <a:sym typeface="Merriweather"/>
            </a:endParaRPr>
          </a:p>
          <a:p>
            <a:pPr marL="457200" lvl="0" indent="-330200" algn="l" rtl="0">
              <a:spcBef>
                <a:spcPts val="0"/>
              </a:spcBef>
              <a:spcAft>
                <a:spcPts val="0"/>
              </a:spcAft>
              <a:buSzPts val="1600"/>
              <a:buFont typeface="Merriweather"/>
              <a:buChar char="●"/>
            </a:pPr>
            <a:r>
              <a:rPr lang="it" sz="1600">
                <a:latin typeface="Merriweather"/>
                <a:ea typeface="Merriweather"/>
                <a:cs typeface="Merriweather"/>
                <a:sym typeface="Merriweather"/>
              </a:rPr>
              <a:t>Disponibile anche la versione “at home” che rendere l’esperienza fruibile anche da casa, senza muoversi (promuove l’accessibilità).</a:t>
            </a:r>
            <a:endParaRPr sz="1600">
              <a:latin typeface="Merriweather"/>
              <a:ea typeface="Merriweather"/>
              <a:cs typeface="Merriweather"/>
              <a:sym typeface="Merriweather"/>
            </a:endParaRPr>
          </a:p>
        </p:txBody>
      </p:sp>
      <p:sp>
        <p:nvSpPr>
          <p:cNvPr id="637" name="Google Shape;637;p82"/>
          <p:cNvSpPr txBox="1"/>
          <p:nvPr/>
        </p:nvSpPr>
        <p:spPr>
          <a:xfrm>
            <a:off x="5006775" y="1264525"/>
            <a:ext cx="33078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Merriweather"/>
                <a:ea typeface="Merriweather"/>
                <a:cs typeface="Merriweather"/>
                <a:sym typeface="Merriweather"/>
              </a:rPr>
              <a:t>Link: </a:t>
            </a:r>
            <a:r>
              <a:rPr lang="it" u="sng">
                <a:solidFill>
                  <a:schemeClr val="hlink"/>
                </a:solidFill>
                <a:latin typeface="Merriweather"/>
                <a:ea typeface="Merriweather"/>
                <a:cs typeface="Merriweather"/>
                <a:sym typeface="Merriweather"/>
                <a:hlinkClick r:id="rId4"/>
              </a:rPr>
              <a:t>https://www.mutiny.org.uk/eleanor/index.html</a:t>
            </a: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r>
              <a:rPr lang="it">
                <a:latin typeface="Merriweather"/>
                <a:ea typeface="Merriweather"/>
                <a:cs typeface="Merriweather"/>
                <a:sym typeface="Merriweather"/>
              </a:rPr>
              <a:t>Video:</a:t>
            </a:r>
            <a:endParaRPr>
              <a:latin typeface="Merriweather"/>
              <a:ea typeface="Merriweather"/>
              <a:cs typeface="Merriweather"/>
              <a:sym typeface="Merriweather"/>
            </a:endParaRPr>
          </a:p>
          <a:p>
            <a:pPr marL="0" lvl="0" indent="0" algn="l" rtl="0">
              <a:spcBef>
                <a:spcPts val="0"/>
              </a:spcBef>
              <a:spcAft>
                <a:spcPts val="0"/>
              </a:spcAft>
              <a:buNone/>
            </a:pPr>
            <a:r>
              <a:rPr lang="it" u="sng">
                <a:solidFill>
                  <a:schemeClr val="hlink"/>
                </a:solidFill>
                <a:latin typeface="Merriweather"/>
                <a:ea typeface="Merriweather"/>
                <a:cs typeface="Merriweather"/>
                <a:sym typeface="Merriweather"/>
                <a:hlinkClick r:id="rId5"/>
              </a:rPr>
              <a:t>https://vimeo.com/552114845</a:t>
            </a:r>
            <a:endParaRPr>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a:p>
            <a:pPr marL="0" lvl="0" indent="0" algn="l" rtl="0">
              <a:spcBef>
                <a:spcPts val="0"/>
              </a:spcBef>
              <a:spcAft>
                <a:spcPts val="0"/>
              </a:spcAft>
              <a:buNone/>
            </a:pPr>
            <a:endParaRPr>
              <a:solidFill>
                <a:srgbClr val="FF0000"/>
              </a:solidFill>
              <a:latin typeface="Merriweather"/>
              <a:ea typeface="Merriweather"/>
              <a:cs typeface="Merriweather"/>
              <a:sym typeface="Merriweathe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83"/>
          <p:cNvSpPr txBox="1">
            <a:spLocks noGrp="1"/>
          </p:cNvSpPr>
          <p:nvPr>
            <p:ph type="title"/>
          </p:nvPr>
        </p:nvSpPr>
        <p:spPr>
          <a:xfrm>
            <a:off x="311700" y="19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Eleanor - Mutiny Projects (con Chialab)</a:t>
            </a:r>
            <a:endParaRPr b="1">
              <a:latin typeface="Merriweather"/>
              <a:ea typeface="Merriweather"/>
              <a:cs typeface="Merriweather"/>
              <a:sym typeface="Merriweather"/>
            </a:endParaRPr>
          </a:p>
          <a:p>
            <a:pPr marL="0" lvl="0" indent="0" algn="l" rtl="0">
              <a:spcBef>
                <a:spcPts val="0"/>
              </a:spcBef>
              <a:spcAft>
                <a:spcPts val="0"/>
              </a:spcAft>
              <a:buNone/>
            </a:pPr>
            <a:endParaRPr b="1">
              <a:latin typeface="Merriweather"/>
              <a:ea typeface="Merriweather"/>
              <a:cs typeface="Merriweather"/>
              <a:sym typeface="Merriweather"/>
            </a:endParaRPr>
          </a:p>
        </p:txBody>
      </p:sp>
      <p:sp>
        <p:nvSpPr>
          <p:cNvPr id="643" name="Google Shape;643;p83"/>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644" name="Google Shape;644;p83"/>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645" name="Google Shape;645;p83"/>
          <p:cNvSpPr txBox="1"/>
          <p:nvPr/>
        </p:nvSpPr>
        <p:spPr>
          <a:xfrm>
            <a:off x="152400" y="1524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46" name="Google Shape;646;p83"/>
          <p:cNvSpPr txBox="1"/>
          <p:nvPr/>
        </p:nvSpPr>
        <p:spPr>
          <a:xfrm>
            <a:off x="563900" y="1503750"/>
            <a:ext cx="269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47" name="Google Shape;647;p83"/>
          <p:cNvSpPr txBox="1"/>
          <p:nvPr/>
        </p:nvSpPr>
        <p:spPr>
          <a:xfrm>
            <a:off x="504100" y="1264525"/>
            <a:ext cx="7834800" cy="18471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SzPts val="1600"/>
              <a:buFont typeface="Merriweather"/>
              <a:buChar char="●"/>
            </a:pPr>
            <a:r>
              <a:rPr lang="it" sz="1600">
                <a:latin typeface="Merriweather"/>
                <a:ea typeface="Merriweather"/>
                <a:cs typeface="Merriweather"/>
                <a:sym typeface="Merriweather"/>
              </a:rPr>
              <a:t>È importante studiare l’esperienza AR: l’AR è uno strumento, da integrare con altri, che va usato solo se procura un valore aggiunto per l’utente</a:t>
            </a:r>
            <a:endParaRPr sz="1600">
              <a:latin typeface="Merriweather"/>
              <a:ea typeface="Merriweather"/>
              <a:cs typeface="Merriweather"/>
              <a:sym typeface="Merriweather"/>
            </a:endParaRPr>
          </a:p>
          <a:p>
            <a:pPr marL="457200" lvl="0" indent="-330200" algn="l" rtl="0">
              <a:lnSpc>
                <a:spcPct val="115000"/>
              </a:lnSpc>
              <a:spcBef>
                <a:spcPts val="0"/>
              </a:spcBef>
              <a:spcAft>
                <a:spcPts val="0"/>
              </a:spcAft>
              <a:buSzPts val="1600"/>
              <a:buFont typeface="Merriweather"/>
              <a:buChar char="●"/>
            </a:pPr>
            <a:r>
              <a:rPr lang="it" sz="1600">
                <a:latin typeface="Merriweather"/>
                <a:ea typeface="Merriweather"/>
                <a:cs typeface="Merriweather"/>
                <a:sym typeface="Merriweather"/>
              </a:rPr>
              <a:t>È importante partire sempre dai </a:t>
            </a:r>
            <a:r>
              <a:rPr lang="it" sz="1600" b="1">
                <a:latin typeface="Merriweather"/>
                <a:ea typeface="Merriweather"/>
                <a:cs typeface="Merriweather"/>
                <a:sym typeface="Merriweather"/>
              </a:rPr>
              <a:t>contenuti</a:t>
            </a:r>
            <a:endParaRPr sz="1600" b="1">
              <a:latin typeface="Merriweather"/>
              <a:ea typeface="Merriweather"/>
              <a:cs typeface="Merriweather"/>
              <a:sym typeface="Merriweather"/>
            </a:endParaRPr>
          </a:p>
          <a:p>
            <a:pPr marL="457200" lvl="0" indent="-330200" algn="l" rtl="0">
              <a:lnSpc>
                <a:spcPct val="115000"/>
              </a:lnSpc>
              <a:spcBef>
                <a:spcPts val="0"/>
              </a:spcBef>
              <a:spcAft>
                <a:spcPts val="0"/>
              </a:spcAft>
              <a:buSzPts val="1600"/>
              <a:buFont typeface="Merriweather"/>
              <a:buChar char="●"/>
            </a:pPr>
            <a:r>
              <a:rPr lang="it" sz="1600" b="1">
                <a:latin typeface="Merriweather"/>
                <a:ea typeface="Merriweather"/>
                <a:cs typeface="Merriweather"/>
                <a:sym typeface="Merriweather"/>
              </a:rPr>
              <a:t>È importante il coinvolgimento di designer UX/UI e il test finale dell’applicazione (sul campo), soprattutto per Location Based AR</a:t>
            </a:r>
            <a:endParaRPr sz="1600" b="1">
              <a:latin typeface="Merriweather"/>
              <a:ea typeface="Merriweather"/>
              <a:cs typeface="Merriweather"/>
              <a:sym typeface="Merriweathe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4"/>
          <p:cNvSpPr txBox="1">
            <a:spLocks noGrp="1"/>
          </p:cNvSpPr>
          <p:nvPr>
            <p:ph type="title"/>
          </p:nvPr>
        </p:nvSpPr>
        <p:spPr>
          <a:xfrm>
            <a:off x="311700" y="19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Conclusioni - </a:t>
            </a:r>
            <a:r>
              <a:rPr lang="it" b="1" i="1">
                <a:latin typeface="Merriweather"/>
                <a:ea typeface="Merriweather"/>
                <a:cs typeface="Merriweather"/>
                <a:sym typeface="Merriweather"/>
              </a:rPr>
              <a:t>takeaways</a:t>
            </a:r>
            <a:endParaRPr b="1" i="1">
              <a:latin typeface="Merriweather"/>
              <a:ea typeface="Merriweather"/>
              <a:cs typeface="Merriweather"/>
              <a:sym typeface="Merriweather"/>
            </a:endParaRPr>
          </a:p>
          <a:p>
            <a:pPr marL="0" lvl="0" indent="0" algn="l" rtl="0">
              <a:spcBef>
                <a:spcPts val="0"/>
              </a:spcBef>
              <a:spcAft>
                <a:spcPts val="0"/>
              </a:spcAft>
              <a:buNone/>
            </a:pPr>
            <a:endParaRPr b="1">
              <a:latin typeface="Merriweather"/>
              <a:ea typeface="Merriweather"/>
              <a:cs typeface="Merriweather"/>
              <a:sym typeface="Merriweather"/>
            </a:endParaRPr>
          </a:p>
        </p:txBody>
      </p:sp>
      <p:sp>
        <p:nvSpPr>
          <p:cNvPr id="653" name="Google Shape;653;p84"/>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654" name="Google Shape;654;p84"/>
          <p:cNvPicPr preferRelativeResize="0"/>
          <p:nvPr/>
        </p:nvPicPr>
        <p:blipFill>
          <a:blip r:embed="rId3">
            <a:alphaModFix/>
          </a:blip>
          <a:stretch>
            <a:fillRect/>
          </a:stretch>
        </p:blipFill>
        <p:spPr>
          <a:xfrm>
            <a:off x="227200" y="4870125"/>
            <a:ext cx="205200" cy="205200"/>
          </a:xfrm>
          <a:prstGeom prst="rect">
            <a:avLst/>
          </a:prstGeom>
          <a:noFill/>
          <a:ln>
            <a:noFill/>
          </a:ln>
        </p:spPr>
      </p:pic>
      <p:sp>
        <p:nvSpPr>
          <p:cNvPr id="655" name="Google Shape;655;p84"/>
          <p:cNvSpPr txBox="1"/>
          <p:nvPr/>
        </p:nvSpPr>
        <p:spPr>
          <a:xfrm>
            <a:off x="529725" y="1136350"/>
            <a:ext cx="7877700" cy="16392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L’AR non è soltanto “Pokèmon GO” o esperienze che puntano sul “wow effect”</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Un’esperienza, se progettata a dover, può risolvere problemi reali</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Partire sempre dai contenuti</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Coinvolgere designer e utenti</a:t>
            </a:r>
            <a:endParaRPr>
              <a:latin typeface="Merriweather"/>
              <a:ea typeface="Merriweather"/>
              <a:cs typeface="Merriweather"/>
              <a:sym typeface="Merriweather"/>
            </a:endParaRPr>
          </a:p>
          <a:p>
            <a:pPr marL="457200" lvl="0" indent="-317500" algn="l" rtl="0">
              <a:lnSpc>
                <a:spcPct val="115000"/>
              </a:lnSpc>
              <a:spcBef>
                <a:spcPts val="0"/>
              </a:spcBef>
              <a:spcAft>
                <a:spcPts val="0"/>
              </a:spcAft>
              <a:buSzPts val="1400"/>
              <a:buFont typeface="Merriweather"/>
              <a:buChar char="●"/>
            </a:pPr>
            <a:r>
              <a:rPr lang="it">
                <a:latin typeface="Merriweather"/>
                <a:ea typeface="Merriweather"/>
                <a:cs typeface="Merriweather"/>
                <a:sym typeface="Merriweather"/>
              </a:rPr>
              <a:t>Scegliere, infine, le giuste tecnologie in base a costi, feature, limiti, supporto device.</a:t>
            </a:r>
            <a:endParaRPr>
              <a:latin typeface="Merriweather"/>
              <a:ea typeface="Merriweather"/>
              <a:cs typeface="Merriweather"/>
              <a:sym typeface="Merriweathe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85"/>
          <p:cNvSpPr txBox="1"/>
          <p:nvPr/>
        </p:nvSpPr>
        <p:spPr>
          <a:xfrm>
            <a:off x="311700" y="1123650"/>
            <a:ext cx="7877700" cy="3388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sz="2300">
                <a:latin typeface="Merriweather"/>
                <a:ea typeface="Merriweather"/>
                <a:cs typeface="Merriweather"/>
                <a:sym typeface="Merriweather"/>
              </a:rPr>
              <a:t>Contatti:</a:t>
            </a:r>
            <a:endParaRPr sz="2300">
              <a:latin typeface="Merriweather"/>
              <a:ea typeface="Merriweather"/>
              <a:cs typeface="Merriweather"/>
              <a:sym typeface="Merriweather"/>
            </a:endParaRPr>
          </a:p>
          <a:p>
            <a:pPr marL="0" lvl="0" indent="0" algn="l" rtl="0">
              <a:lnSpc>
                <a:spcPct val="115000"/>
              </a:lnSpc>
              <a:spcBef>
                <a:spcPts val="0"/>
              </a:spcBef>
              <a:spcAft>
                <a:spcPts val="0"/>
              </a:spcAft>
              <a:buNone/>
            </a:pPr>
            <a:endParaRPr sz="2300">
              <a:latin typeface="Merriweather"/>
              <a:ea typeface="Merriweather"/>
              <a:cs typeface="Merriweather"/>
              <a:sym typeface="Merriweather"/>
            </a:endParaRPr>
          </a:p>
          <a:p>
            <a:pPr marL="0" lvl="0" indent="0" algn="l" rtl="0">
              <a:lnSpc>
                <a:spcPct val="115000"/>
              </a:lnSpc>
              <a:spcBef>
                <a:spcPts val="0"/>
              </a:spcBef>
              <a:spcAft>
                <a:spcPts val="0"/>
              </a:spcAft>
              <a:buNone/>
            </a:pPr>
            <a:r>
              <a:rPr lang="it" sz="2300">
                <a:latin typeface="Merriweather"/>
                <a:ea typeface="Merriweather"/>
                <a:cs typeface="Merriweather"/>
                <a:sym typeface="Merriweather"/>
              </a:rPr>
              <a:t>Chialab: </a:t>
            </a:r>
            <a:r>
              <a:rPr lang="it" sz="2300" u="sng">
                <a:solidFill>
                  <a:schemeClr val="hlink"/>
                </a:solidFill>
                <a:latin typeface="Merriweather"/>
                <a:ea typeface="Merriweather"/>
                <a:cs typeface="Merriweather"/>
                <a:sym typeface="Merriweather"/>
                <a:hlinkClick r:id="rId3"/>
              </a:rPr>
              <a:t>https://chialab.it</a:t>
            </a:r>
            <a:endParaRPr sz="2300">
              <a:latin typeface="Merriweather"/>
              <a:ea typeface="Merriweather"/>
              <a:cs typeface="Merriweather"/>
              <a:sym typeface="Merriweather"/>
            </a:endParaRPr>
          </a:p>
          <a:p>
            <a:pPr marL="0" lvl="0" indent="0" algn="l" rtl="0">
              <a:lnSpc>
                <a:spcPct val="115000"/>
              </a:lnSpc>
              <a:spcBef>
                <a:spcPts val="0"/>
              </a:spcBef>
              <a:spcAft>
                <a:spcPts val="0"/>
              </a:spcAft>
              <a:buNone/>
            </a:pPr>
            <a:r>
              <a:rPr lang="it" sz="2300">
                <a:latin typeface="Merriweather"/>
                <a:ea typeface="Merriweather"/>
                <a:cs typeface="Merriweather"/>
                <a:sym typeface="Merriweather"/>
              </a:rPr>
              <a:t>Chialab Dev: </a:t>
            </a:r>
            <a:r>
              <a:rPr lang="it" sz="2300" u="sng">
                <a:solidFill>
                  <a:schemeClr val="hlink"/>
                </a:solidFill>
                <a:latin typeface="Merriweather"/>
                <a:ea typeface="Merriweather"/>
                <a:cs typeface="Merriweather"/>
                <a:sym typeface="Merriweather"/>
                <a:hlinkClick r:id="rId4"/>
              </a:rPr>
              <a:t>https://chialab.io</a:t>
            </a:r>
            <a:endParaRPr sz="2300">
              <a:latin typeface="Merriweather"/>
              <a:ea typeface="Merriweather"/>
              <a:cs typeface="Merriweather"/>
              <a:sym typeface="Merriweather"/>
            </a:endParaRPr>
          </a:p>
          <a:p>
            <a:pPr marL="0" lvl="0" indent="0" algn="l" rtl="0">
              <a:lnSpc>
                <a:spcPct val="115000"/>
              </a:lnSpc>
              <a:spcBef>
                <a:spcPts val="0"/>
              </a:spcBef>
              <a:spcAft>
                <a:spcPts val="0"/>
              </a:spcAft>
              <a:buNone/>
            </a:pPr>
            <a:endParaRPr sz="2300">
              <a:latin typeface="Merriweather"/>
              <a:ea typeface="Merriweather"/>
              <a:cs typeface="Merriweather"/>
              <a:sym typeface="Merriweather"/>
            </a:endParaRPr>
          </a:p>
          <a:p>
            <a:pPr marL="0" lvl="0" indent="0" algn="l" rtl="0">
              <a:lnSpc>
                <a:spcPct val="115000"/>
              </a:lnSpc>
              <a:spcBef>
                <a:spcPts val="0"/>
              </a:spcBef>
              <a:spcAft>
                <a:spcPts val="0"/>
              </a:spcAft>
              <a:buNone/>
            </a:pPr>
            <a:r>
              <a:rPr lang="it" sz="2300" u="sng">
                <a:solidFill>
                  <a:schemeClr val="hlink"/>
                </a:solidFill>
                <a:latin typeface="Merriweather"/>
                <a:ea typeface="Merriweather"/>
                <a:cs typeface="Merriweather"/>
                <a:sym typeface="Merriweather"/>
                <a:hlinkClick r:id="rId5"/>
              </a:rPr>
              <a:t>info@chialab.it</a:t>
            </a:r>
            <a:endParaRPr sz="2300">
              <a:latin typeface="Merriweather"/>
              <a:ea typeface="Merriweather"/>
              <a:cs typeface="Merriweather"/>
              <a:sym typeface="Merriweather"/>
            </a:endParaRPr>
          </a:p>
          <a:p>
            <a:pPr marL="0" lvl="0" indent="0" algn="l" rtl="0">
              <a:lnSpc>
                <a:spcPct val="115000"/>
              </a:lnSpc>
              <a:spcBef>
                <a:spcPts val="0"/>
              </a:spcBef>
              <a:spcAft>
                <a:spcPts val="0"/>
              </a:spcAft>
              <a:buNone/>
            </a:pPr>
            <a:endParaRPr sz="2300">
              <a:latin typeface="Merriweather"/>
              <a:ea typeface="Merriweather"/>
              <a:cs typeface="Merriweather"/>
              <a:sym typeface="Merriweather"/>
            </a:endParaRPr>
          </a:p>
          <a:p>
            <a:pPr marL="0" lvl="0" indent="0" algn="l" rtl="0">
              <a:lnSpc>
                <a:spcPct val="115000"/>
              </a:lnSpc>
              <a:spcBef>
                <a:spcPts val="0"/>
              </a:spcBef>
              <a:spcAft>
                <a:spcPts val="0"/>
              </a:spcAft>
              <a:buNone/>
            </a:pPr>
            <a:endParaRPr sz="2300">
              <a:latin typeface="Merriweather"/>
              <a:ea typeface="Merriweather"/>
              <a:cs typeface="Merriweather"/>
              <a:sym typeface="Merriweather"/>
            </a:endParaRPr>
          </a:p>
        </p:txBody>
      </p:sp>
      <p:sp>
        <p:nvSpPr>
          <p:cNvPr id="661" name="Google Shape;661;p85"/>
          <p:cNvSpPr txBox="1">
            <a:spLocks noGrp="1"/>
          </p:cNvSpPr>
          <p:nvPr>
            <p:ph type="title"/>
          </p:nvPr>
        </p:nvSpPr>
        <p:spPr>
          <a:xfrm>
            <a:off x="311700" y="192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Merriweather"/>
                <a:ea typeface="Merriweather"/>
                <a:cs typeface="Merriweather"/>
                <a:sym typeface="Merriweather"/>
              </a:rPr>
              <a:t>Grazie!</a:t>
            </a:r>
            <a:endParaRPr b="1">
              <a:latin typeface="Merriweather"/>
              <a:ea typeface="Merriweather"/>
              <a:cs typeface="Merriweather"/>
              <a:sym typeface="Merriweather"/>
            </a:endParaRPr>
          </a:p>
          <a:p>
            <a:pPr marL="0" lvl="0" indent="0" algn="l" rtl="0">
              <a:spcBef>
                <a:spcPts val="0"/>
              </a:spcBef>
              <a:spcAft>
                <a:spcPts val="0"/>
              </a:spcAft>
              <a:buNone/>
            </a:pPr>
            <a:endParaRPr b="1">
              <a:latin typeface="Merriweather"/>
              <a:ea typeface="Merriweather"/>
              <a:cs typeface="Merriweather"/>
              <a:sym typeface="Merriweather"/>
            </a:endParaRPr>
          </a:p>
        </p:txBody>
      </p:sp>
      <p:sp>
        <p:nvSpPr>
          <p:cNvPr id="662" name="Google Shape;662;p85"/>
          <p:cNvSpPr txBox="1"/>
          <p:nvPr/>
        </p:nvSpPr>
        <p:spPr>
          <a:xfrm>
            <a:off x="466275" y="4846650"/>
            <a:ext cx="3307800" cy="2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a:p>
            <a:pPr marL="0" lvl="0" indent="0" algn="l" rtl="0">
              <a:spcBef>
                <a:spcPts val="0"/>
              </a:spcBef>
              <a:spcAft>
                <a:spcPts val="0"/>
              </a:spcAft>
              <a:buNone/>
            </a:pPr>
            <a:endParaRPr sz="600">
              <a:solidFill>
                <a:schemeClr val="dk1"/>
              </a:solidFill>
              <a:latin typeface="Roboto"/>
              <a:ea typeface="Roboto"/>
              <a:cs typeface="Roboto"/>
              <a:sym typeface="Roboto"/>
            </a:endParaRPr>
          </a:p>
        </p:txBody>
      </p:sp>
      <p:pic>
        <p:nvPicPr>
          <p:cNvPr id="663" name="Google Shape;663;p85"/>
          <p:cNvPicPr preferRelativeResize="0"/>
          <p:nvPr/>
        </p:nvPicPr>
        <p:blipFill>
          <a:blip r:embed="rId6">
            <a:alphaModFix/>
          </a:blip>
          <a:stretch>
            <a:fillRect/>
          </a:stretch>
        </p:blipFill>
        <p:spPr>
          <a:xfrm>
            <a:off x="227200" y="4870125"/>
            <a:ext cx="205200" cy="205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Realtà Aumentata e Virtuale</a:t>
            </a:r>
            <a:endParaRPr sz="2800">
              <a:solidFill>
                <a:srgbClr val="000000"/>
              </a:solidFill>
              <a:latin typeface="Merriweather Black"/>
              <a:ea typeface="Merriweather Black"/>
              <a:cs typeface="Merriweather Black"/>
              <a:sym typeface="Merriweather Black"/>
            </a:endParaRPr>
          </a:p>
        </p:txBody>
      </p:sp>
      <p:pic>
        <p:nvPicPr>
          <p:cNvPr id="110" name="Google Shape;110;p20"/>
          <p:cNvPicPr preferRelativeResize="0"/>
          <p:nvPr/>
        </p:nvPicPr>
        <p:blipFill>
          <a:blip r:embed="rId3">
            <a:alphaModFix/>
          </a:blip>
          <a:stretch>
            <a:fillRect/>
          </a:stretch>
        </p:blipFill>
        <p:spPr>
          <a:xfrm>
            <a:off x="227200" y="4870125"/>
            <a:ext cx="205200" cy="205200"/>
          </a:xfrm>
          <a:prstGeom prst="rect">
            <a:avLst/>
          </a:prstGeom>
          <a:noFill/>
          <a:ln>
            <a:noFill/>
          </a:ln>
        </p:spPr>
      </p:pic>
      <p:pic>
        <p:nvPicPr>
          <p:cNvPr id="111" name="Google Shape;111;p20"/>
          <p:cNvPicPr preferRelativeResize="0"/>
          <p:nvPr/>
        </p:nvPicPr>
        <p:blipFill rotWithShape="1">
          <a:blip r:embed="rId4">
            <a:alphaModFix/>
          </a:blip>
          <a:srcRect/>
          <a:stretch/>
        </p:blipFill>
        <p:spPr>
          <a:xfrm>
            <a:off x="432400" y="1210368"/>
            <a:ext cx="6667500" cy="3467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800">
                <a:latin typeface="Merriweather Black"/>
                <a:ea typeface="Merriweather Black"/>
                <a:cs typeface="Merriweather Black"/>
                <a:sym typeface="Merriweather Black"/>
              </a:rPr>
              <a:t>Realtà Aumentata e Virtuale</a:t>
            </a:r>
            <a:endParaRPr sz="2800">
              <a:solidFill>
                <a:srgbClr val="000000"/>
              </a:solidFill>
              <a:latin typeface="Merriweather Black"/>
              <a:ea typeface="Merriweather Black"/>
              <a:cs typeface="Merriweather Black"/>
              <a:sym typeface="Merriweather Black"/>
            </a:endParaRPr>
          </a:p>
        </p:txBody>
      </p:sp>
      <p:pic>
        <p:nvPicPr>
          <p:cNvPr id="117" name="Google Shape;117;p21"/>
          <p:cNvPicPr preferRelativeResize="0"/>
          <p:nvPr/>
        </p:nvPicPr>
        <p:blipFill>
          <a:blip r:embed="rId3">
            <a:alphaModFix/>
          </a:blip>
          <a:stretch>
            <a:fillRect/>
          </a:stretch>
        </p:blipFill>
        <p:spPr>
          <a:xfrm>
            <a:off x="227200" y="4870125"/>
            <a:ext cx="205200" cy="205200"/>
          </a:xfrm>
          <a:prstGeom prst="rect">
            <a:avLst/>
          </a:prstGeom>
          <a:noFill/>
          <a:ln>
            <a:noFill/>
          </a:ln>
        </p:spPr>
      </p:pic>
      <p:graphicFrame>
        <p:nvGraphicFramePr>
          <p:cNvPr id="118" name="Google Shape;118;p21"/>
          <p:cNvGraphicFramePr/>
          <p:nvPr/>
        </p:nvGraphicFramePr>
        <p:xfrm>
          <a:off x="495400" y="1218988"/>
          <a:ext cx="3000000" cy="3000000"/>
        </p:xfrm>
        <a:graphic>
          <a:graphicData uri="http://schemas.openxmlformats.org/drawingml/2006/table">
            <a:tbl>
              <a:tblPr>
                <a:noFill/>
                <a:tableStyleId>{BDAEFE4B-668E-46C3-AC5C-F292864265B7}</a:tableStyleId>
              </a:tblPr>
              <a:tblGrid>
                <a:gridCol w="2429575">
                  <a:extLst>
                    <a:ext uri="{9D8B030D-6E8A-4147-A177-3AD203B41FA5}">
                      <a16:colId xmlns:a16="http://schemas.microsoft.com/office/drawing/2014/main" val="20000"/>
                    </a:ext>
                  </a:extLst>
                </a:gridCol>
                <a:gridCol w="2429575">
                  <a:extLst>
                    <a:ext uri="{9D8B030D-6E8A-4147-A177-3AD203B41FA5}">
                      <a16:colId xmlns:a16="http://schemas.microsoft.com/office/drawing/2014/main" val="20001"/>
                    </a:ext>
                  </a:extLst>
                </a:gridCol>
                <a:gridCol w="2429575">
                  <a:extLst>
                    <a:ext uri="{9D8B030D-6E8A-4147-A177-3AD203B41FA5}">
                      <a16:colId xmlns:a16="http://schemas.microsoft.com/office/drawing/2014/main" val="20002"/>
                    </a:ext>
                  </a:extLst>
                </a:gridCol>
              </a:tblGrid>
              <a:tr h="554375">
                <a:tc>
                  <a:txBody>
                    <a:bodyPr/>
                    <a:lstStyle/>
                    <a:p>
                      <a:pPr marL="0" lvl="0" indent="0" algn="l" rtl="0">
                        <a:spcBef>
                          <a:spcPts val="0"/>
                        </a:spcBef>
                        <a:spcAft>
                          <a:spcPts val="0"/>
                        </a:spcAft>
                        <a:buNone/>
                      </a:pPr>
                      <a:endParaRPr/>
                    </a:p>
                  </a:txBody>
                  <a:tcPr marL="91425" marR="91425" marT="91425" marB="91425" anchor="ctr"/>
                </a:tc>
                <a:tc>
                  <a:txBody>
                    <a:bodyPr/>
                    <a:lstStyle/>
                    <a:p>
                      <a:pPr marL="0" lvl="0" indent="0" algn="l" rtl="0">
                        <a:spcBef>
                          <a:spcPts val="0"/>
                        </a:spcBef>
                        <a:spcAft>
                          <a:spcPts val="0"/>
                        </a:spcAft>
                        <a:buNone/>
                      </a:pPr>
                      <a:r>
                        <a:rPr lang="it"/>
                        <a:t>AR</a:t>
                      </a:r>
                      <a:endParaRPr/>
                    </a:p>
                  </a:txBody>
                  <a:tcPr marL="91425" marR="91425" marT="91425" marB="91425" anchor="ctr"/>
                </a:tc>
                <a:tc>
                  <a:txBody>
                    <a:bodyPr/>
                    <a:lstStyle/>
                    <a:p>
                      <a:pPr marL="0" lvl="0" indent="0" algn="l" rtl="0">
                        <a:spcBef>
                          <a:spcPts val="0"/>
                        </a:spcBef>
                        <a:spcAft>
                          <a:spcPts val="0"/>
                        </a:spcAft>
                        <a:buNone/>
                      </a:pPr>
                      <a:r>
                        <a:rPr lang="it"/>
                        <a:t>VR</a:t>
                      </a:r>
                      <a:endParaRPr/>
                    </a:p>
                  </a:txBody>
                  <a:tcPr marL="91425" marR="91425" marT="91425" marB="91425" anchor="ctr"/>
                </a:tc>
                <a:extLst>
                  <a:ext uri="{0D108BD9-81ED-4DB2-BD59-A6C34878D82A}">
                    <a16:rowId xmlns:a16="http://schemas.microsoft.com/office/drawing/2014/main" val="10000"/>
                  </a:ext>
                </a:extLst>
              </a:tr>
              <a:tr h="554375">
                <a:tc>
                  <a:txBody>
                    <a:bodyPr/>
                    <a:lstStyle/>
                    <a:p>
                      <a:pPr marL="0" lvl="0" indent="0" algn="l" rtl="0">
                        <a:spcBef>
                          <a:spcPts val="0"/>
                        </a:spcBef>
                        <a:spcAft>
                          <a:spcPts val="0"/>
                        </a:spcAft>
                        <a:buNone/>
                      </a:pPr>
                      <a:r>
                        <a:rPr lang="it"/>
                        <a:t>Scopo</a:t>
                      </a:r>
                      <a:endParaRPr/>
                    </a:p>
                  </a:txBody>
                  <a:tcPr marL="91425" marR="91425" marT="91425" marB="91425" anchor="ctr"/>
                </a:tc>
                <a:tc>
                  <a:txBody>
                    <a:bodyPr/>
                    <a:lstStyle/>
                    <a:p>
                      <a:pPr marL="0" lvl="0" indent="0" algn="l" rtl="0">
                        <a:spcBef>
                          <a:spcPts val="0"/>
                        </a:spcBef>
                        <a:spcAft>
                          <a:spcPts val="0"/>
                        </a:spcAft>
                        <a:buNone/>
                      </a:pPr>
                      <a:r>
                        <a:rPr lang="it"/>
                        <a:t>Rendere più comprensibile, accessibile, coinvolgente, la realtà che ci circonda</a:t>
                      </a:r>
                      <a:endParaRPr/>
                    </a:p>
                  </a:txBody>
                  <a:tcPr marL="91425" marR="91425" marT="91425" marB="91425" anchor="ctr"/>
                </a:tc>
                <a:tc>
                  <a:txBody>
                    <a:bodyPr/>
                    <a:lstStyle/>
                    <a:p>
                      <a:pPr marL="0" lvl="0" indent="0" algn="l" rtl="0">
                        <a:spcBef>
                          <a:spcPts val="0"/>
                        </a:spcBef>
                        <a:spcAft>
                          <a:spcPts val="0"/>
                        </a:spcAft>
                        <a:buNone/>
                      </a:pPr>
                      <a:r>
                        <a:rPr lang="it"/>
                        <a:t>Intrattenimento e simulazioni in generale</a:t>
                      </a:r>
                      <a:endParaRPr/>
                    </a:p>
                  </a:txBody>
                  <a:tcPr marL="91425" marR="91425" marT="91425" marB="91425" anchor="ctr"/>
                </a:tc>
                <a:extLst>
                  <a:ext uri="{0D108BD9-81ED-4DB2-BD59-A6C34878D82A}">
                    <a16:rowId xmlns:a16="http://schemas.microsoft.com/office/drawing/2014/main" val="10001"/>
                  </a:ext>
                </a:extLst>
              </a:tr>
              <a:tr h="554375">
                <a:tc>
                  <a:txBody>
                    <a:bodyPr/>
                    <a:lstStyle/>
                    <a:p>
                      <a:pPr marL="0" lvl="0" indent="0" algn="l" rtl="0">
                        <a:spcBef>
                          <a:spcPts val="0"/>
                        </a:spcBef>
                        <a:spcAft>
                          <a:spcPts val="0"/>
                        </a:spcAft>
                        <a:buNone/>
                      </a:pPr>
                      <a:r>
                        <a:rPr lang="it"/>
                        <a:t>Caratteristiche</a:t>
                      </a:r>
                      <a:endParaRPr/>
                    </a:p>
                  </a:txBody>
                  <a:tcPr marL="91425" marR="91425" marT="91425" marB="91425" anchor="ctr"/>
                </a:tc>
                <a:tc>
                  <a:txBody>
                    <a:bodyPr/>
                    <a:lstStyle/>
                    <a:p>
                      <a:pPr marL="0" lvl="0" indent="0" algn="l" rtl="0">
                        <a:spcBef>
                          <a:spcPts val="0"/>
                        </a:spcBef>
                        <a:spcAft>
                          <a:spcPts val="0"/>
                        </a:spcAft>
                        <a:buNone/>
                      </a:pPr>
                      <a:r>
                        <a:rPr lang="it"/>
                        <a:t>Modificare la percezione che si ha di entità reali, aggiungerne di nuove, interagire con esse</a:t>
                      </a:r>
                      <a:endParaRPr/>
                    </a:p>
                  </a:txBody>
                  <a:tcPr marL="91425" marR="91425" marT="91425" marB="91425" anchor="ctr"/>
                </a:tc>
                <a:tc>
                  <a:txBody>
                    <a:bodyPr/>
                    <a:lstStyle/>
                    <a:p>
                      <a:pPr marL="0" lvl="0" indent="0" algn="l" rtl="0">
                        <a:spcBef>
                          <a:spcPts val="0"/>
                        </a:spcBef>
                        <a:spcAft>
                          <a:spcPts val="0"/>
                        </a:spcAft>
                        <a:buNone/>
                      </a:pPr>
                      <a:r>
                        <a:rPr lang="it"/>
                        <a:t>Immergere l’utente in un mondo fittizio che simuli o rimandi ad esperienze reali</a:t>
                      </a:r>
                      <a:endParaRPr/>
                    </a:p>
                  </a:txBody>
                  <a:tcPr marL="91425" marR="91425" marT="91425" marB="91425" anchor="ctr"/>
                </a:tc>
                <a:extLst>
                  <a:ext uri="{0D108BD9-81ED-4DB2-BD59-A6C34878D82A}">
                    <a16:rowId xmlns:a16="http://schemas.microsoft.com/office/drawing/2014/main" val="10002"/>
                  </a:ext>
                </a:extLst>
              </a:tr>
              <a:tr h="554375">
                <a:tc>
                  <a:txBody>
                    <a:bodyPr/>
                    <a:lstStyle/>
                    <a:p>
                      <a:pPr marL="0" lvl="0" indent="0" algn="l" rtl="0">
                        <a:spcBef>
                          <a:spcPts val="0"/>
                        </a:spcBef>
                        <a:spcAft>
                          <a:spcPts val="0"/>
                        </a:spcAft>
                        <a:buNone/>
                      </a:pPr>
                      <a:r>
                        <a:rPr lang="it"/>
                        <a:t>Problematiche</a:t>
                      </a:r>
                      <a:endParaRPr/>
                    </a:p>
                  </a:txBody>
                  <a:tcPr marL="91425" marR="91425" marT="91425" marB="91425" anchor="ctr"/>
                </a:tc>
                <a:tc>
                  <a:txBody>
                    <a:bodyPr/>
                    <a:lstStyle/>
                    <a:p>
                      <a:pPr marL="0" lvl="0" indent="0" algn="l" rtl="0">
                        <a:spcBef>
                          <a:spcPts val="0"/>
                        </a:spcBef>
                        <a:spcAft>
                          <a:spcPts val="0"/>
                        </a:spcAft>
                        <a:buNone/>
                      </a:pPr>
                      <a:r>
                        <a:rPr lang="it"/>
                        <a:t>Il device handle-held o il visore possono rendere pericoloso il movimento nello spazio reale </a:t>
                      </a:r>
                      <a:endParaRPr/>
                    </a:p>
                  </a:txBody>
                  <a:tcPr marL="91425" marR="91425" marT="91425" marB="91425" anchor="ctr"/>
                </a:tc>
                <a:tc>
                  <a:txBody>
                    <a:bodyPr/>
                    <a:lstStyle/>
                    <a:p>
                      <a:pPr marL="0" lvl="0" indent="0" algn="l" rtl="0">
                        <a:spcBef>
                          <a:spcPts val="0"/>
                        </a:spcBef>
                        <a:spcAft>
                          <a:spcPts val="0"/>
                        </a:spcAft>
                        <a:buNone/>
                      </a:pPr>
                      <a:r>
                        <a:rPr lang="it"/>
                        <a:t>Motion-sickness, movimenti in spazi reali “alla cieca”, ecc.</a:t>
                      </a:r>
                      <a:endParaRPr/>
                    </a:p>
                  </a:txBody>
                  <a:tcPr marL="91425" marR="91425" marT="91425" marB="91425" anchor="ctr"/>
                </a:tc>
                <a:extLst>
                  <a:ext uri="{0D108BD9-81ED-4DB2-BD59-A6C34878D82A}">
                    <a16:rowId xmlns:a16="http://schemas.microsoft.com/office/drawing/2014/main" val="10003"/>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punti xmlns="224e815f-3d2d-48f5-b458-30a089342a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12D311104E43EE43BDD317BB878B8D22" ma:contentTypeVersion="14" ma:contentTypeDescription="Creare un nuovo documento." ma:contentTypeScope="" ma:versionID="584cdad93586342b3606f6d66610b9c1">
  <xsd:schema xmlns:xsd="http://www.w3.org/2001/XMLSchema" xmlns:xs="http://www.w3.org/2001/XMLSchema" xmlns:p="http://schemas.microsoft.com/office/2006/metadata/properties" xmlns:ns2="224e815f-3d2d-48f5-b458-30a089342a3a" xmlns:ns3="7f4f0e5d-ab53-4ca7-9f8c-b761f3cbc154" targetNamespace="http://schemas.microsoft.com/office/2006/metadata/properties" ma:root="true" ma:fieldsID="59d911490c4a8d7251c0498847620f69" ns2:_="" ns3:_="">
    <xsd:import namespace="224e815f-3d2d-48f5-b458-30a089342a3a"/>
    <xsd:import namespace="7f4f0e5d-ab53-4ca7-9f8c-b761f3cbc1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appunti"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4e815f-3d2d-48f5-b458-30a089342a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unti" ma:index="20" nillable="true" ma:displayName="appunti" ma:format="Dropdown" ma:internalName="appunti">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4f0e5d-ab53-4ca7-9f8c-b761f3cbc154" elementFormDefault="qualified">
    <xsd:import namespace="http://schemas.microsoft.com/office/2006/documentManagement/types"/>
    <xsd:import namespace="http://schemas.microsoft.com/office/infopath/2007/PartnerControls"/>
    <xsd:element name="SharedWithUsers" ma:index="16"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49BB83-3FC4-45A3-9C9E-FF1443043D83}">
  <ds:schemaRefs>
    <ds:schemaRef ds:uri="http://schemas.microsoft.com/sharepoint/v3/contenttype/forms"/>
  </ds:schemaRefs>
</ds:datastoreItem>
</file>

<file path=customXml/itemProps2.xml><?xml version="1.0" encoding="utf-8"?>
<ds:datastoreItem xmlns:ds="http://schemas.openxmlformats.org/officeDocument/2006/customXml" ds:itemID="{8B87E4E0-A68F-4A53-B8D0-E276BC9CF209}">
  <ds:schemaRefs>
    <ds:schemaRef ds:uri="http://schemas.microsoft.com/office/2006/metadata/properties"/>
    <ds:schemaRef ds:uri="http://schemas.microsoft.com/office/infopath/2007/PartnerControls"/>
    <ds:schemaRef ds:uri="224e815f-3d2d-48f5-b458-30a089342a3a"/>
  </ds:schemaRefs>
</ds:datastoreItem>
</file>

<file path=customXml/itemProps3.xml><?xml version="1.0" encoding="utf-8"?>
<ds:datastoreItem xmlns:ds="http://schemas.openxmlformats.org/officeDocument/2006/customXml" ds:itemID="{C6294232-4936-4179-81DD-D4D1D593C4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4e815f-3d2d-48f5-b458-30a089342a3a"/>
    <ds:schemaRef ds:uri="7f4f0e5d-ab53-4ca7-9f8c-b761f3cbc1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2552</Words>
  <Application>Microsoft Office PowerPoint</Application>
  <PresentationFormat>Presentazione su schermo (16:9)</PresentationFormat>
  <Paragraphs>386</Paragraphs>
  <Slides>73</Slides>
  <Notes>73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73</vt:i4>
      </vt:variant>
    </vt:vector>
  </HeadingPairs>
  <TitlesOfParts>
    <vt:vector size="80" baseType="lpstr">
      <vt:lpstr>Merriweather Black</vt:lpstr>
      <vt:lpstr>Merriweather</vt:lpstr>
      <vt:lpstr>Merriweather Light</vt:lpstr>
      <vt:lpstr>Nunito</vt:lpstr>
      <vt:lpstr>Arial</vt:lpstr>
      <vt:lpstr>Roboto</vt:lpstr>
      <vt:lpstr>Simple Light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Web AR for business</vt:lpstr>
      <vt:lpstr>8th Wall</vt:lpstr>
      <vt:lpstr>Vectary</vt:lpstr>
      <vt:lpstr>Piattaforme di authoring - Web AR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JeelizAR</vt:lpstr>
      <vt:lpstr>JeelizFaceFilter</vt:lpstr>
      <vt:lpstr>Ok, e ora?</vt:lpstr>
      <vt:lpstr>Presentazione standard di PowerPoint</vt:lpstr>
      <vt:lpstr>Web AR Free e Open Source: Panoramica</vt:lpstr>
      <vt:lpstr>Presentazione standard di PowerPoint</vt:lpstr>
      <vt:lpstr>Demo #3 - Markerless Web AR, Model Viewer</vt:lpstr>
      <vt:lpstr>Demo #3 - Markerless Web AR, Model Viewer</vt:lpstr>
      <vt:lpstr>Sustainable Singapore - artivive</vt:lpstr>
      <vt:lpstr>Cartigli AR - Chialab</vt:lpstr>
      <vt:lpstr>Bologna Fumetti (BoFu) - Chialab </vt:lpstr>
      <vt:lpstr>Phobys - MindGuide </vt:lpstr>
      <vt:lpstr>Eleanor - Mutiny Projects (con Chialab) </vt:lpstr>
      <vt:lpstr>Eleanor - Mutiny Projects (con Chialab) </vt:lpstr>
      <vt:lpstr>Eleanor - Mutiny Projects (con Chialab) </vt:lpstr>
      <vt:lpstr>Conclusioni - takeaways </vt:lpstr>
      <vt:lpstr>Grazie!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Manfredi Liparoti</cp:lastModifiedBy>
  <cp:revision>1</cp:revision>
  <dcterms:modified xsi:type="dcterms:W3CDTF">2021-11-04T14:10:31Z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0x01010012D311104E43EE43BDD317BB878B8D22</vt:lpwstr>
  </property>
</Properties>
</file>